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5"/>
  </p:notesMasterIdLst>
  <p:sldIdLst>
    <p:sldId id="279" r:id="rId3"/>
    <p:sldId id="257" r:id="rId4"/>
    <p:sldId id="266" r:id="rId5"/>
    <p:sldId id="346" r:id="rId6"/>
    <p:sldId id="348" r:id="rId7"/>
    <p:sldId id="349" r:id="rId8"/>
    <p:sldId id="364" r:id="rId9"/>
    <p:sldId id="435" r:id="rId10"/>
    <p:sldId id="350" r:id="rId11"/>
    <p:sldId id="436" r:id="rId12"/>
    <p:sldId id="361" r:id="rId13"/>
    <p:sldId id="354" r:id="rId14"/>
    <p:sldId id="437" r:id="rId15"/>
    <p:sldId id="355" r:id="rId16"/>
    <p:sldId id="438" r:id="rId17"/>
    <p:sldId id="439" r:id="rId18"/>
    <p:sldId id="440" r:id="rId19"/>
    <p:sldId id="365" r:id="rId20"/>
    <p:sldId id="441" r:id="rId21"/>
    <p:sldId id="442" r:id="rId22"/>
    <p:sldId id="360" r:id="rId23"/>
    <p:sldId id="269" r:id="rId24"/>
  </p:sldIdLst>
  <p:sldSz cx="9144000" cy="6858000" type="screen4x3"/>
  <p:notesSz cx="7019925" cy="9305925"/>
  <p:embeddedFontLs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Garamond" panose="02020404030301010803" pitchFamily="18" charset="0"/>
      <p:regular r:id="rId31"/>
      <p:bold r:id="rId32"/>
      <p:italic r:id="rId33"/>
      <p:boldItalic r:id="rId34"/>
    </p:embeddedFont>
    <p:embeddedFont>
      <p:font typeface="Montserrat Medium"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hh6A0mJZKROfhJqswHQSVW2QaR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3EB3F5-1532-459D-8083-D008486796D5}">
  <a:tblStyle styleId="{763EB3F5-1532-459D-8083-D008486796D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9"/>
    <p:restoredTop sz="85407"/>
  </p:normalViewPr>
  <p:slideViewPr>
    <p:cSldViewPr snapToGrid="0">
      <p:cViewPr varScale="1">
        <p:scale>
          <a:sx n="99" d="100"/>
          <a:sy n="99" d="100"/>
        </p:scale>
        <p:origin x="205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79"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41968" cy="465296"/>
          </a:xfrm>
          <a:prstGeom prst="rect">
            <a:avLst/>
          </a:prstGeom>
          <a:noFill/>
          <a:ln>
            <a:noFill/>
          </a:ln>
        </p:spPr>
        <p:txBody>
          <a:bodyPr spcFirstLastPara="1" wrap="square" lIns="93275" tIns="46625" rIns="93275" bIns="466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6333" y="0"/>
            <a:ext cx="3041968" cy="465296"/>
          </a:xfrm>
          <a:prstGeom prst="rect">
            <a:avLst/>
          </a:prstGeom>
          <a:noFill/>
          <a:ln>
            <a:noFill/>
          </a:ln>
        </p:spPr>
        <p:txBody>
          <a:bodyPr spcFirstLastPara="1" wrap="square" lIns="93275" tIns="46625" rIns="93275" bIns="466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39014"/>
            <a:ext cx="3041968" cy="465296"/>
          </a:xfrm>
          <a:prstGeom prst="rect">
            <a:avLst/>
          </a:prstGeom>
          <a:noFill/>
          <a:ln>
            <a:noFill/>
          </a:ln>
        </p:spPr>
        <p:txBody>
          <a:bodyPr spcFirstLastPara="1" wrap="square" lIns="93275" tIns="46625" rIns="93275" bIns="466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endParaRPr sz="800" dirty="0"/>
          </a:p>
        </p:txBody>
      </p:sp>
      <p:sp>
        <p:nvSpPr>
          <p:cNvPr id="98" name="Google Shape;98;p1: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8386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20701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1909188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3563090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424964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4269671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923181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1389976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88052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252891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107" name="Google Shape;107;p2: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214919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21</a:t>
            </a:fld>
            <a:endParaRPr lang="en-US"/>
          </a:p>
        </p:txBody>
      </p:sp>
    </p:spTree>
    <p:extLst>
      <p:ext uri="{BB962C8B-B14F-4D97-AF65-F5344CB8AC3E}">
        <p14:creationId xmlns:p14="http://schemas.microsoft.com/office/powerpoint/2010/main" val="2248864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endParaRPr dirty="0"/>
          </a:p>
        </p:txBody>
      </p:sp>
      <p:sp>
        <p:nvSpPr>
          <p:cNvPr id="107" name="Google Shape;107;p2: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54382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107" name="Google Shape;107;p2: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448107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1590663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296642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379168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645527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3570390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60533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7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chemeClr val="lt1"/>
              </a:buClr>
              <a:buSzPts val="3200"/>
              <a:buNone/>
              <a:defRPr>
                <a:solidFill>
                  <a:schemeClr val="lt1"/>
                </a:solidFill>
              </a:defRPr>
            </a:lvl1pPr>
            <a:lvl2pPr lvl="1" algn="ctr">
              <a:lnSpc>
                <a:spcPct val="100000"/>
              </a:lnSpc>
              <a:spcBef>
                <a:spcPts val="560"/>
              </a:spcBef>
              <a:spcAft>
                <a:spcPts val="0"/>
              </a:spcAft>
              <a:buClr>
                <a:srgbClr val="898989"/>
              </a:buClr>
              <a:buSzPts val="2800"/>
              <a:buNone/>
              <a:defRPr>
                <a:solidFill>
                  <a:srgbClr val="898989"/>
                </a:solidFill>
              </a:defRPr>
            </a:lvl2pPr>
            <a:lvl3pPr lvl="2" algn="ctr">
              <a:lnSpc>
                <a:spcPct val="100000"/>
              </a:lnSpc>
              <a:spcBef>
                <a:spcPts val="480"/>
              </a:spcBef>
              <a:spcAft>
                <a:spcPts val="0"/>
              </a:spcAft>
              <a:buClr>
                <a:srgbClr val="898989"/>
              </a:buClr>
              <a:buSzPts val="2400"/>
              <a:buNone/>
              <a:defRPr>
                <a:solidFill>
                  <a:srgbClr val="898989"/>
                </a:solidFill>
              </a:defRPr>
            </a:lvl3pPr>
            <a:lvl4pPr lvl="3" algn="ctr">
              <a:lnSpc>
                <a:spcPct val="100000"/>
              </a:lnSpc>
              <a:spcBef>
                <a:spcPts val="400"/>
              </a:spcBef>
              <a:spcAft>
                <a:spcPts val="0"/>
              </a:spcAft>
              <a:buClr>
                <a:srgbClr val="898989"/>
              </a:buClr>
              <a:buSzPts val="2000"/>
              <a:buNone/>
              <a:defRPr>
                <a:solidFill>
                  <a:srgbClr val="898989"/>
                </a:solidFill>
              </a:defRPr>
            </a:lvl4pPr>
            <a:lvl5pPr lvl="4" algn="ctr">
              <a:lnSpc>
                <a:spcPct val="100000"/>
              </a:lnSpc>
              <a:spcBef>
                <a:spcPts val="400"/>
              </a:spcBef>
              <a:spcAft>
                <a:spcPts val="0"/>
              </a:spcAft>
              <a:buClr>
                <a:srgbClr val="898989"/>
              </a:buClr>
              <a:buSzPts val="2000"/>
              <a:buNone/>
              <a:defRPr>
                <a:solidFill>
                  <a:srgbClr val="898989"/>
                </a:solidFill>
              </a:defRPr>
            </a:lvl5pPr>
            <a:lvl6pPr lvl="5" algn="ctr">
              <a:lnSpc>
                <a:spcPct val="100000"/>
              </a:lnSpc>
              <a:spcBef>
                <a:spcPts val="400"/>
              </a:spcBef>
              <a:spcAft>
                <a:spcPts val="0"/>
              </a:spcAft>
              <a:buClr>
                <a:srgbClr val="898989"/>
              </a:buClr>
              <a:buSzPts val="2000"/>
              <a:buNone/>
              <a:defRPr>
                <a:solidFill>
                  <a:srgbClr val="898989"/>
                </a:solidFill>
              </a:defRPr>
            </a:lvl6pPr>
            <a:lvl7pPr lvl="6" algn="ctr">
              <a:lnSpc>
                <a:spcPct val="100000"/>
              </a:lnSpc>
              <a:spcBef>
                <a:spcPts val="400"/>
              </a:spcBef>
              <a:spcAft>
                <a:spcPts val="0"/>
              </a:spcAft>
              <a:buClr>
                <a:srgbClr val="898989"/>
              </a:buClr>
              <a:buSzPts val="2000"/>
              <a:buNone/>
              <a:defRPr>
                <a:solidFill>
                  <a:srgbClr val="898989"/>
                </a:solidFill>
              </a:defRPr>
            </a:lvl7pPr>
            <a:lvl8pPr lvl="7" algn="ctr">
              <a:lnSpc>
                <a:spcPct val="100000"/>
              </a:lnSpc>
              <a:spcBef>
                <a:spcPts val="400"/>
              </a:spcBef>
              <a:spcAft>
                <a:spcPts val="0"/>
              </a:spcAft>
              <a:buClr>
                <a:srgbClr val="898989"/>
              </a:buClr>
              <a:buSzPts val="2000"/>
              <a:buNone/>
              <a:defRPr>
                <a:solidFill>
                  <a:srgbClr val="898989"/>
                </a:solidFill>
              </a:defRPr>
            </a:lvl8pPr>
            <a:lvl9pPr lvl="8" algn="ctr">
              <a:lnSpc>
                <a:spcPct val="100000"/>
              </a:lnSpc>
              <a:spcBef>
                <a:spcPts val="400"/>
              </a:spcBef>
              <a:spcAft>
                <a:spcPts val="0"/>
              </a:spcAft>
              <a:buClr>
                <a:srgbClr val="898989"/>
              </a:buClr>
              <a:buSzPts val="2000"/>
              <a:buNone/>
              <a:defRPr>
                <a:solidFill>
                  <a:srgbClr val="89898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
        <p:cNvGrpSpPr/>
        <p:nvPr/>
      </p:nvGrpSpPr>
      <p:grpSpPr>
        <a:xfrm>
          <a:off x="0" y="0"/>
          <a:ext cx="0" cy="0"/>
          <a:chOff x="0" y="0"/>
          <a:chExt cx="0" cy="0"/>
        </a:xfrm>
      </p:grpSpPr>
      <p:sp>
        <p:nvSpPr>
          <p:cNvPr id="50" name="Google Shape;50;p92"/>
          <p:cNvSpPr txBox="1">
            <a:spLocks noGrp="1"/>
          </p:cNvSpPr>
          <p:nvPr>
            <p:ph type="title"/>
          </p:nvPr>
        </p:nvSpPr>
        <p:spPr>
          <a:xfrm rot="5400000">
            <a:off x="4976019" y="2415382"/>
            <a:ext cx="5364163"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2"/>
          <p:cNvSpPr txBox="1">
            <a:spLocks noGrp="1"/>
          </p:cNvSpPr>
          <p:nvPr>
            <p:ph type="body" idx="1"/>
          </p:nvPr>
        </p:nvSpPr>
        <p:spPr>
          <a:xfrm rot="5400000">
            <a:off x="785019" y="434181"/>
            <a:ext cx="5364163"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lt1"/>
              </a:buClr>
              <a:buSzPts val="1800"/>
              <a:buChar char="•"/>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chemeClr val="lt1"/>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7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09347A"/>
              </a:buClr>
              <a:buSzPts val="4000"/>
              <a:buFont typeface="Montserrat Medium"/>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30302C"/>
              </a:buClr>
              <a:buSzPts val="2000"/>
              <a:buNone/>
              <a:defRPr sz="2000">
                <a:solidFill>
                  <a:srgbClr val="30302C"/>
                </a:solidFill>
              </a:defRPr>
            </a:lvl1pPr>
            <a:lvl2pPr marL="914400" lvl="1" indent="-228600" algn="l">
              <a:lnSpc>
                <a:spcPct val="100000"/>
              </a:lnSpc>
              <a:spcBef>
                <a:spcPts val="360"/>
              </a:spcBef>
              <a:spcAft>
                <a:spcPts val="0"/>
              </a:spcAft>
              <a:buClr>
                <a:srgbClr val="898989"/>
              </a:buClr>
              <a:buSzPts val="1800"/>
              <a:buNone/>
              <a:defRPr sz="1800">
                <a:solidFill>
                  <a:srgbClr val="898989"/>
                </a:solidFill>
              </a:defRPr>
            </a:lvl2pPr>
            <a:lvl3pPr marL="1371600" lvl="2" indent="-228600" algn="l">
              <a:lnSpc>
                <a:spcPct val="100000"/>
              </a:lnSpc>
              <a:spcBef>
                <a:spcPts val="320"/>
              </a:spcBef>
              <a:spcAft>
                <a:spcPts val="0"/>
              </a:spcAft>
              <a:buClr>
                <a:srgbClr val="898989"/>
              </a:buClr>
              <a:buSzPts val="1600"/>
              <a:buNone/>
              <a:defRPr sz="1600">
                <a:solidFill>
                  <a:srgbClr val="898989"/>
                </a:solidFill>
              </a:defRPr>
            </a:lvl3pPr>
            <a:lvl4pPr marL="1828800" lvl="3" indent="-228600" algn="l">
              <a:lnSpc>
                <a:spcPct val="100000"/>
              </a:lnSpc>
              <a:spcBef>
                <a:spcPts val="280"/>
              </a:spcBef>
              <a:spcAft>
                <a:spcPts val="0"/>
              </a:spcAft>
              <a:buClr>
                <a:srgbClr val="898989"/>
              </a:buClr>
              <a:buSzPts val="1400"/>
              <a:buNone/>
              <a:defRPr sz="1400">
                <a:solidFill>
                  <a:srgbClr val="898989"/>
                </a:solidFill>
              </a:defRPr>
            </a:lvl4pPr>
            <a:lvl5pPr marL="2286000" lvl="4" indent="-228600" algn="l">
              <a:lnSpc>
                <a:spcPct val="100000"/>
              </a:lnSpc>
              <a:spcBef>
                <a:spcPts val="280"/>
              </a:spcBef>
              <a:spcAft>
                <a:spcPts val="0"/>
              </a:spcAft>
              <a:buClr>
                <a:srgbClr val="898989"/>
              </a:buClr>
              <a:buSzPts val="1400"/>
              <a:buNone/>
              <a:defRPr sz="1400">
                <a:solidFill>
                  <a:srgbClr val="898989"/>
                </a:solidFill>
              </a:defRPr>
            </a:lvl5pPr>
            <a:lvl6pPr marL="2743200" lvl="5" indent="-228600" algn="l">
              <a:lnSpc>
                <a:spcPct val="100000"/>
              </a:lnSpc>
              <a:spcBef>
                <a:spcPts val="280"/>
              </a:spcBef>
              <a:spcAft>
                <a:spcPts val="0"/>
              </a:spcAft>
              <a:buClr>
                <a:srgbClr val="898989"/>
              </a:buClr>
              <a:buSzPts val="1400"/>
              <a:buNone/>
              <a:defRPr sz="1400">
                <a:solidFill>
                  <a:srgbClr val="898989"/>
                </a:solidFill>
              </a:defRPr>
            </a:lvl6pPr>
            <a:lvl7pPr marL="3200400" lvl="6" indent="-228600" algn="l">
              <a:lnSpc>
                <a:spcPct val="100000"/>
              </a:lnSpc>
              <a:spcBef>
                <a:spcPts val="280"/>
              </a:spcBef>
              <a:spcAft>
                <a:spcPts val="0"/>
              </a:spcAft>
              <a:buClr>
                <a:srgbClr val="898989"/>
              </a:buClr>
              <a:buSzPts val="1400"/>
              <a:buNone/>
              <a:defRPr sz="1400">
                <a:solidFill>
                  <a:srgbClr val="898989"/>
                </a:solidFill>
              </a:defRPr>
            </a:lvl7pPr>
            <a:lvl8pPr marL="3657600" lvl="7" indent="-228600" algn="l">
              <a:lnSpc>
                <a:spcPct val="100000"/>
              </a:lnSpc>
              <a:spcBef>
                <a:spcPts val="280"/>
              </a:spcBef>
              <a:spcAft>
                <a:spcPts val="0"/>
              </a:spcAft>
              <a:buClr>
                <a:srgbClr val="898989"/>
              </a:buClr>
              <a:buSzPts val="1400"/>
              <a:buNone/>
              <a:defRPr sz="1400">
                <a:solidFill>
                  <a:srgbClr val="898989"/>
                </a:solidFill>
              </a:defRPr>
            </a:lvl8pPr>
            <a:lvl9pPr marL="4114800" lvl="8" indent="-228600" algn="l">
              <a:lnSpc>
                <a:spcPct val="100000"/>
              </a:lnSpc>
              <a:spcBef>
                <a:spcPts val="280"/>
              </a:spcBef>
              <a:spcAft>
                <a:spcPts val="0"/>
              </a:spcAft>
              <a:buClr>
                <a:srgbClr val="898989"/>
              </a:buClr>
              <a:buSzPts val="1400"/>
              <a:buNone/>
              <a:defRPr sz="1400">
                <a:solidFill>
                  <a:srgbClr val="89898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2"/>
        <p:cNvGrpSpPr/>
        <p:nvPr/>
      </p:nvGrpSpPr>
      <p:grpSpPr>
        <a:xfrm>
          <a:off x="0" y="0"/>
          <a:ext cx="0" cy="0"/>
          <a:chOff x="0" y="0"/>
          <a:chExt cx="0" cy="0"/>
        </a:xfrm>
      </p:grpSpPr>
      <p:sp>
        <p:nvSpPr>
          <p:cNvPr id="73" name="Google Shape;73;p7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30302C"/>
              </a:buClr>
              <a:buSzPts val="3200"/>
              <a:buNone/>
              <a:defRPr>
                <a:solidFill>
                  <a:srgbClr val="30302C"/>
                </a:solidFill>
              </a:defRPr>
            </a:lvl1pPr>
            <a:lvl2pPr lvl="1" algn="ctr">
              <a:lnSpc>
                <a:spcPct val="100000"/>
              </a:lnSpc>
              <a:spcBef>
                <a:spcPts val="560"/>
              </a:spcBef>
              <a:spcAft>
                <a:spcPts val="0"/>
              </a:spcAft>
              <a:buClr>
                <a:srgbClr val="898989"/>
              </a:buClr>
              <a:buSzPts val="2800"/>
              <a:buNone/>
              <a:defRPr>
                <a:solidFill>
                  <a:srgbClr val="898989"/>
                </a:solidFill>
              </a:defRPr>
            </a:lvl2pPr>
            <a:lvl3pPr lvl="2" algn="ctr">
              <a:lnSpc>
                <a:spcPct val="100000"/>
              </a:lnSpc>
              <a:spcBef>
                <a:spcPts val="480"/>
              </a:spcBef>
              <a:spcAft>
                <a:spcPts val="0"/>
              </a:spcAft>
              <a:buClr>
                <a:srgbClr val="898989"/>
              </a:buClr>
              <a:buSzPts val="2400"/>
              <a:buNone/>
              <a:defRPr>
                <a:solidFill>
                  <a:srgbClr val="898989"/>
                </a:solidFill>
              </a:defRPr>
            </a:lvl3pPr>
            <a:lvl4pPr lvl="3" algn="ctr">
              <a:lnSpc>
                <a:spcPct val="100000"/>
              </a:lnSpc>
              <a:spcBef>
                <a:spcPts val="400"/>
              </a:spcBef>
              <a:spcAft>
                <a:spcPts val="0"/>
              </a:spcAft>
              <a:buClr>
                <a:srgbClr val="898989"/>
              </a:buClr>
              <a:buSzPts val="2000"/>
              <a:buNone/>
              <a:defRPr>
                <a:solidFill>
                  <a:srgbClr val="898989"/>
                </a:solidFill>
              </a:defRPr>
            </a:lvl4pPr>
            <a:lvl5pPr lvl="4" algn="ctr">
              <a:lnSpc>
                <a:spcPct val="100000"/>
              </a:lnSpc>
              <a:spcBef>
                <a:spcPts val="400"/>
              </a:spcBef>
              <a:spcAft>
                <a:spcPts val="0"/>
              </a:spcAft>
              <a:buClr>
                <a:srgbClr val="898989"/>
              </a:buClr>
              <a:buSzPts val="2000"/>
              <a:buNone/>
              <a:defRPr>
                <a:solidFill>
                  <a:srgbClr val="898989"/>
                </a:solidFill>
              </a:defRPr>
            </a:lvl5pPr>
            <a:lvl6pPr lvl="5" algn="ctr">
              <a:lnSpc>
                <a:spcPct val="100000"/>
              </a:lnSpc>
              <a:spcBef>
                <a:spcPts val="400"/>
              </a:spcBef>
              <a:spcAft>
                <a:spcPts val="0"/>
              </a:spcAft>
              <a:buClr>
                <a:srgbClr val="898989"/>
              </a:buClr>
              <a:buSzPts val="2000"/>
              <a:buNone/>
              <a:defRPr>
                <a:solidFill>
                  <a:srgbClr val="898989"/>
                </a:solidFill>
              </a:defRPr>
            </a:lvl6pPr>
            <a:lvl7pPr lvl="6" algn="ctr">
              <a:lnSpc>
                <a:spcPct val="100000"/>
              </a:lnSpc>
              <a:spcBef>
                <a:spcPts val="400"/>
              </a:spcBef>
              <a:spcAft>
                <a:spcPts val="0"/>
              </a:spcAft>
              <a:buClr>
                <a:srgbClr val="898989"/>
              </a:buClr>
              <a:buSzPts val="2000"/>
              <a:buNone/>
              <a:defRPr>
                <a:solidFill>
                  <a:srgbClr val="898989"/>
                </a:solidFill>
              </a:defRPr>
            </a:lvl7pPr>
            <a:lvl8pPr lvl="7" algn="ctr">
              <a:lnSpc>
                <a:spcPct val="100000"/>
              </a:lnSpc>
              <a:spcBef>
                <a:spcPts val="400"/>
              </a:spcBef>
              <a:spcAft>
                <a:spcPts val="0"/>
              </a:spcAft>
              <a:buClr>
                <a:srgbClr val="898989"/>
              </a:buClr>
              <a:buSzPts val="2000"/>
              <a:buNone/>
              <a:defRPr>
                <a:solidFill>
                  <a:srgbClr val="898989"/>
                </a:solidFill>
              </a:defRPr>
            </a:lvl8pPr>
            <a:lvl9pPr lvl="8" algn="ctr">
              <a:lnSpc>
                <a:spcPct val="100000"/>
              </a:lnSpc>
              <a:spcBef>
                <a:spcPts val="400"/>
              </a:spcBef>
              <a:spcAft>
                <a:spcPts val="0"/>
              </a:spcAft>
              <a:buClr>
                <a:srgbClr val="898989"/>
              </a:buClr>
              <a:buSzPts val="2000"/>
              <a:buNone/>
              <a:defRPr>
                <a:solidFill>
                  <a:srgbClr val="89898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76"/>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30302C"/>
              </a:buClr>
              <a:buSzPts val="2800"/>
              <a:buChar char="•"/>
              <a:defRPr sz="2800"/>
            </a:lvl1pPr>
            <a:lvl2pPr marL="914400" lvl="1" indent="-381000" algn="l">
              <a:lnSpc>
                <a:spcPct val="100000"/>
              </a:lnSpc>
              <a:spcBef>
                <a:spcPts val="480"/>
              </a:spcBef>
              <a:spcAft>
                <a:spcPts val="0"/>
              </a:spcAft>
              <a:buClr>
                <a:srgbClr val="30302C"/>
              </a:buClr>
              <a:buSzPts val="2400"/>
              <a:buChar char="–"/>
              <a:defRPr sz="2400"/>
            </a:lvl2pPr>
            <a:lvl3pPr marL="1371600" lvl="2" indent="-355600" algn="l">
              <a:lnSpc>
                <a:spcPct val="100000"/>
              </a:lnSpc>
              <a:spcBef>
                <a:spcPts val="400"/>
              </a:spcBef>
              <a:spcAft>
                <a:spcPts val="0"/>
              </a:spcAft>
              <a:buClr>
                <a:srgbClr val="30302C"/>
              </a:buClr>
              <a:buSzPts val="2000"/>
              <a:buChar char="•"/>
              <a:defRPr sz="2000"/>
            </a:lvl3pPr>
            <a:lvl4pPr marL="1828800" lvl="3" indent="-342900" algn="l">
              <a:lnSpc>
                <a:spcPct val="100000"/>
              </a:lnSpc>
              <a:spcBef>
                <a:spcPts val="360"/>
              </a:spcBef>
              <a:spcAft>
                <a:spcPts val="0"/>
              </a:spcAft>
              <a:buClr>
                <a:srgbClr val="30302C"/>
              </a:buClr>
              <a:buSzPts val="1800"/>
              <a:buChar char="–"/>
              <a:defRPr sz="1800"/>
            </a:lvl4pPr>
            <a:lvl5pPr marL="2286000" lvl="4" indent="-342900" algn="l">
              <a:lnSpc>
                <a:spcPct val="100000"/>
              </a:lnSpc>
              <a:spcBef>
                <a:spcPts val="360"/>
              </a:spcBef>
              <a:spcAft>
                <a:spcPts val="0"/>
              </a:spcAft>
              <a:buClr>
                <a:srgbClr val="30302C"/>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8" name="Google Shape;78;p7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30302C"/>
              </a:buClr>
              <a:buSzPts val="2800"/>
              <a:buChar char="•"/>
              <a:defRPr sz="2800"/>
            </a:lvl1pPr>
            <a:lvl2pPr marL="914400" lvl="1" indent="-381000" algn="l">
              <a:lnSpc>
                <a:spcPct val="100000"/>
              </a:lnSpc>
              <a:spcBef>
                <a:spcPts val="480"/>
              </a:spcBef>
              <a:spcAft>
                <a:spcPts val="0"/>
              </a:spcAft>
              <a:buClr>
                <a:srgbClr val="30302C"/>
              </a:buClr>
              <a:buSzPts val="2400"/>
              <a:buChar char="–"/>
              <a:defRPr sz="2400"/>
            </a:lvl2pPr>
            <a:lvl3pPr marL="1371600" lvl="2" indent="-355600" algn="l">
              <a:lnSpc>
                <a:spcPct val="100000"/>
              </a:lnSpc>
              <a:spcBef>
                <a:spcPts val="400"/>
              </a:spcBef>
              <a:spcAft>
                <a:spcPts val="0"/>
              </a:spcAft>
              <a:buClr>
                <a:srgbClr val="30302C"/>
              </a:buClr>
              <a:buSzPts val="2000"/>
              <a:buChar char="•"/>
              <a:defRPr sz="2000"/>
            </a:lvl3pPr>
            <a:lvl4pPr marL="1828800" lvl="3" indent="-342900" algn="l">
              <a:lnSpc>
                <a:spcPct val="100000"/>
              </a:lnSpc>
              <a:spcBef>
                <a:spcPts val="360"/>
              </a:spcBef>
              <a:spcAft>
                <a:spcPts val="0"/>
              </a:spcAft>
              <a:buClr>
                <a:srgbClr val="30302C"/>
              </a:buClr>
              <a:buSzPts val="1800"/>
              <a:buChar char="–"/>
              <a:defRPr sz="1800"/>
            </a:lvl4pPr>
            <a:lvl5pPr marL="2286000" lvl="4" indent="-342900" algn="l">
              <a:lnSpc>
                <a:spcPct val="100000"/>
              </a:lnSpc>
              <a:spcBef>
                <a:spcPts val="360"/>
              </a:spcBef>
              <a:spcAft>
                <a:spcPts val="0"/>
              </a:spcAft>
              <a:buClr>
                <a:srgbClr val="30302C"/>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78"/>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79"/>
          <p:cNvSpPr txBox="1">
            <a:spLocks noGrp="1"/>
          </p:cNvSpPr>
          <p:nvPr>
            <p:ph type="title"/>
          </p:nvPr>
        </p:nvSpPr>
        <p:spPr>
          <a:xfrm>
            <a:off x="457200" y="762000"/>
            <a:ext cx="3008313" cy="6731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9347A"/>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79"/>
          <p:cNvSpPr txBox="1">
            <a:spLocks noGrp="1"/>
          </p:cNvSpPr>
          <p:nvPr>
            <p:ph type="body" idx="1"/>
          </p:nvPr>
        </p:nvSpPr>
        <p:spPr>
          <a:xfrm>
            <a:off x="3575050" y="762000"/>
            <a:ext cx="5111750" cy="536416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rgbClr val="30302C"/>
              </a:buClr>
              <a:buSzPts val="3200"/>
              <a:buChar char="•"/>
              <a:defRPr sz="3200"/>
            </a:lvl1pPr>
            <a:lvl2pPr marL="914400" lvl="1" indent="-406400" algn="l">
              <a:lnSpc>
                <a:spcPct val="100000"/>
              </a:lnSpc>
              <a:spcBef>
                <a:spcPts val="560"/>
              </a:spcBef>
              <a:spcAft>
                <a:spcPts val="0"/>
              </a:spcAft>
              <a:buClr>
                <a:srgbClr val="30302C"/>
              </a:buClr>
              <a:buSzPts val="2800"/>
              <a:buChar char="–"/>
              <a:defRPr sz="2800"/>
            </a:lvl2pPr>
            <a:lvl3pPr marL="1371600" lvl="2" indent="-381000" algn="l">
              <a:lnSpc>
                <a:spcPct val="100000"/>
              </a:lnSpc>
              <a:spcBef>
                <a:spcPts val="480"/>
              </a:spcBef>
              <a:spcAft>
                <a:spcPts val="0"/>
              </a:spcAft>
              <a:buClr>
                <a:srgbClr val="30302C"/>
              </a:buClr>
              <a:buSzPts val="2400"/>
              <a:buChar char="•"/>
              <a:defRPr sz="2400"/>
            </a:lvl3pPr>
            <a:lvl4pPr marL="1828800" lvl="3" indent="-355600" algn="l">
              <a:lnSpc>
                <a:spcPct val="100000"/>
              </a:lnSpc>
              <a:spcBef>
                <a:spcPts val="400"/>
              </a:spcBef>
              <a:spcAft>
                <a:spcPts val="0"/>
              </a:spcAft>
              <a:buClr>
                <a:srgbClr val="30302C"/>
              </a:buClr>
              <a:buSzPts val="2000"/>
              <a:buChar char="–"/>
              <a:defRPr sz="2000"/>
            </a:lvl4pPr>
            <a:lvl5pPr marL="2286000" lvl="4" indent="-355600" algn="l">
              <a:lnSpc>
                <a:spcPct val="100000"/>
              </a:lnSpc>
              <a:spcBef>
                <a:spcPts val="400"/>
              </a:spcBef>
              <a:spcAft>
                <a:spcPts val="0"/>
              </a:spcAft>
              <a:buClr>
                <a:srgbClr val="30302C"/>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84" name="Google Shape;84;p7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rgbClr val="30302C"/>
              </a:buClr>
              <a:buSzPts val="1400"/>
              <a:buNone/>
              <a:defRPr sz="1400"/>
            </a:lvl1pPr>
            <a:lvl2pPr marL="914400" lvl="1" indent="-228600" algn="l">
              <a:lnSpc>
                <a:spcPct val="100000"/>
              </a:lnSpc>
              <a:spcBef>
                <a:spcPts val="240"/>
              </a:spcBef>
              <a:spcAft>
                <a:spcPts val="0"/>
              </a:spcAft>
              <a:buClr>
                <a:srgbClr val="30302C"/>
              </a:buClr>
              <a:buSzPts val="1200"/>
              <a:buNone/>
              <a:defRPr sz="1200"/>
            </a:lvl2pPr>
            <a:lvl3pPr marL="1371600" lvl="2" indent="-228600" algn="l">
              <a:lnSpc>
                <a:spcPct val="100000"/>
              </a:lnSpc>
              <a:spcBef>
                <a:spcPts val="200"/>
              </a:spcBef>
              <a:spcAft>
                <a:spcPts val="0"/>
              </a:spcAft>
              <a:buClr>
                <a:srgbClr val="30302C"/>
              </a:buClr>
              <a:buSzPts val="1000"/>
              <a:buNone/>
              <a:defRPr sz="1000"/>
            </a:lvl3pPr>
            <a:lvl4pPr marL="1828800" lvl="3" indent="-228600" algn="l">
              <a:lnSpc>
                <a:spcPct val="100000"/>
              </a:lnSpc>
              <a:spcBef>
                <a:spcPts val="180"/>
              </a:spcBef>
              <a:spcAft>
                <a:spcPts val="0"/>
              </a:spcAft>
              <a:buClr>
                <a:srgbClr val="30302C"/>
              </a:buClr>
              <a:buSzPts val="900"/>
              <a:buNone/>
              <a:defRPr sz="900"/>
            </a:lvl4pPr>
            <a:lvl5pPr marL="2286000" lvl="4" indent="-228600" algn="l">
              <a:lnSpc>
                <a:spcPct val="100000"/>
              </a:lnSpc>
              <a:spcBef>
                <a:spcPts val="180"/>
              </a:spcBef>
              <a:spcAft>
                <a:spcPts val="0"/>
              </a:spcAft>
              <a:buClr>
                <a:srgbClr val="30302C"/>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8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9347A"/>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0"/>
          <p:cNvSpPr>
            <a:spLocks noGrp="1"/>
          </p:cNvSpPr>
          <p:nvPr>
            <p:ph type="pic" idx="2"/>
          </p:nvPr>
        </p:nvSpPr>
        <p:spPr>
          <a:xfrm>
            <a:off x="1792288" y="838199"/>
            <a:ext cx="5486400" cy="3889375"/>
          </a:xfrm>
          <a:prstGeom prst="rect">
            <a:avLst/>
          </a:prstGeom>
          <a:noFill/>
          <a:ln>
            <a:noFill/>
          </a:ln>
        </p:spPr>
      </p:sp>
      <p:sp>
        <p:nvSpPr>
          <p:cNvPr id="88" name="Google Shape;88;p8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rgbClr val="30302C"/>
              </a:buClr>
              <a:buSzPts val="1400"/>
              <a:buNone/>
              <a:defRPr sz="1400"/>
            </a:lvl1pPr>
            <a:lvl2pPr marL="914400" lvl="1" indent="-228600" algn="l">
              <a:lnSpc>
                <a:spcPct val="100000"/>
              </a:lnSpc>
              <a:spcBef>
                <a:spcPts val="240"/>
              </a:spcBef>
              <a:spcAft>
                <a:spcPts val="0"/>
              </a:spcAft>
              <a:buClr>
                <a:srgbClr val="30302C"/>
              </a:buClr>
              <a:buSzPts val="1200"/>
              <a:buNone/>
              <a:defRPr sz="1200"/>
            </a:lvl2pPr>
            <a:lvl3pPr marL="1371600" lvl="2" indent="-228600" algn="l">
              <a:lnSpc>
                <a:spcPct val="100000"/>
              </a:lnSpc>
              <a:spcBef>
                <a:spcPts val="200"/>
              </a:spcBef>
              <a:spcAft>
                <a:spcPts val="0"/>
              </a:spcAft>
              <a:buClr>
                <a:srgbClr val="30302C"/>
              </a:buClr>
              <a:buSzPts val="1000"/>
              <a:buNone/>
              <a:defRPr sz="1000"/>
            </a:lvl3pPr>
            <a:lvl4pPr marL="1828800" lvl="3" indent="-228600" algn="l">
              <a:lnSpc>
                <a:spcPct val="100000"/>
              </a:lnSpc>
              <a:spcBef>
                <a:spcPts val="180"/>
              </a:spcBef>
              <a:spcAft>
                <a:spcPts val="0"/>
              </a:spcAft>
              <a:buClr>
                <a:srgbClr val="30302C"/>
              </a:buClr>
              <a:buSzPts val="900"/>
              <a:buNone/>
              <a:defRPr sz="900"/>
            </a:lvl4pPr>
            <a:lvl5pPr marL="2286000" lvl="4" indent="-228600" algn="l">
              <a:lnSpc>
                <a:spcPct val="100000"/>
              </a:lnSpc>
              <a:spcBef>
                <a:spcPts val="180"/>
              </a:spcBef>
              <a:spcAft>
                <a:spcPts val="0"/>
              </a:spcAft>
              <a:buClr>
                <a:srgbClr val="30302C"/>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8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8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30302C"/>
              </a:buClr>
              <a:buSzPts val="1800"/>
              <a:buChar char="•"/>
              <a:defRPr/>
            </a:lvl1pPr>
            <a:lvl2pPr marL="914400" lvl="1" indent="-342900" algn="l">
              <a:lnSpc>
                <a:spcPct val="100000"/>
              </a:lnSpc>
              <a:spcBef>
                <a:spcPts val="360"/>
              </a:spcBef>
              <a:spcAft>
                <a:spcPts val="0"/>
              </a:spcAft>
              <a:buClr>
                <a:srgbClr val="30302C"/>
              </a:buClr>
              <a:buSzPts val="1800"/>
              <a:buChar char="–"/>
              <a:defRPr/>
            </a:lvl2pPr>
            <a:lvl3pPr marL="1371600" lvl="2" indent="-342900" algn="l">
              <a:lnSpc>
                <a:spcPct val="100000"/>
              </a:lnSpc>
              <a:spcBef>
                <a:spcPts val="360"/>
              </a:spcBef>
              <a:spcAft>
                <a:spcPts val="0"/>
              </a:spcAft>
              <a:buClr>
                <a:srgbClr val="30302C"/>
              </a:buClr>
              <a:buSzPts val="1800"/>
              <a:buChar char="•"/>
              <a:defRPr/>
            </a:lvl3pPr>
            <a:lvl4pPr marL="1828800" lvl="3" indent="-342900" algn="l">
              <a:lnSpc>
                <a:spcPct val="100000"/>
              </a:lnSpc>
              <a:spcBef>
                <a:spcPts val="360"/>
              </a:spcBef>
              <a:spcAft>
                <a:spcPts val="0"/>
              </a:spcAft>
              <a:buClr>
                <a:srgbClr val="30302C"/>
              </a:buClr>
              <a:buSzPts val="1800"/>
              <a:buChar char="–"/>
              <a:defRPr/>
            </a:lvl4pPr>
            <a:lvl5pPr marL="2286000" lvl="4" indent="-342900" algn="l">
              <a:lnSpc>
                <a:spcPct val="100000"/>
              </a:lnSpc>
              <a:spcBef>
                <a:spcPts val="360"/>
              </a:spcBef>
              <a:spcAft>
                <a:spcPts val="0"/>
              </a:spcAft>
              <a:buClr>
                <a:srgbClr val="30302C"/>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82"/>
          <p:cNvSpPr txBox="1">
            <a:spLocks noGrp="1"/>
          </p:cNvSpPr>
          <p:nvPr>
            <p:ph type="title"/>
          </p:nvPr>
        </p:nvSpPr>
        <p:spPr>
          <a:xfrm rot="5400000">
            <a:off x="4976019" y="2415382"/>
            <a:ext cx="5364163"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82"/>
          <p:cNvSpPr txBox="1">
            <a:spLocks noGrp="1"/>
          </p:cNvSpPr>
          <p:nvPr>
            <p:ph type="body" idx="1"/>
          </p:nvPr>
        </p:nvSpPr>
        <p:spPr>
          <a:xfrm rot="5400000">
            <a:off x="785019" y="434181"/>
            <a:ext cx="5364163"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30302C"/>
              </a:buClr>
              <a:buSzPts val="1800"/>
              <a:buChar char="•"/>
              <a:defRPr/>
            </a:lvl1pPr>
            <a:lvl2pPr marL="914400" lvl="1" indent="-342900" algn="l">
              <a:lnSpc>
                <a:spcPct val="100000"/>
              </a:lnSpc>
              <a:spcBef>
                <a:spcPts val="360"/>
              </a:spcBef>
              <a:spcAft>
                <a:spcPts val="0"/>
              </a:spcAft>
              <a:buClr>
                <a:srgbClr val="30302C"/>
              </a:buClr>
              <a:buSzPts val="1800"/>
              <a:buChar char="–"/>
              <a:defRPr/>
            </a:lvl2pPr>
            <a:lvl3pPr marL="1371600" lvl="2" indent="-342900" algn="l">
              <a:lnSpc>
                <a:spcPct val="100000"/>
              </a:lnSpc>
              <a:spcBef>
                <a:spcPts val="360"/>
              </a:spcBef>
              <a:spcAft>
                <a:spcPts val="0"/>
              </a:spcAft>
              <a:buClr>
                <a:srgbClr val="30302C"/>
              </a:buClr>
              <a:buSzPts val="1800"/>
              <a:buChar char="•"/>
              <a:defRPr/>
            </a:lvl3pPr>
            <a:lvl4pPr marL="1828800" lvl="3" indent="-342900" algn="l">
              <a:lnSpc>
                <a:spcPct val="100000"/>
              </a:lnSpc>
              <a:spcBef>
                <a:spcPts val="360"/>
              </a:spcBef>
              <a:spcAft>
                <a:spcPts val="0"/>
              </a:spcAft>
              <a:buClr>
                <a:srgbClr val="30302C"/>
              </a:buClr>
              <a:buSzPts val="1800"/>
              <a:buChar char="–"/>
              <a:defRPr/>
            </a:lvl4pPr>
            <a:lvl5pPr marL="2286000" lvl="4" indent="-342900" algn="l">
              <a:lnSpc>
                <a:spcPct val="100000"/>
              </a:lnSpc>
              <a:spcBef>
                <a:spcPts val="360"/>
              </a:spcBef>
              <a:spcAft>
                <a:spcPts val="0"/>
              </a:spcAft>
              <a:buClr>
                <a:srgbClr val="30302C"/>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8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000"/>
              <a:buFont typeface="Montserrat Medium"/>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chemeClr val="lt1"/>
              </a:buClr>
              <a:buSzPts val="2000"/>
              <a:buNone/>
              <a:defRPr sz="2000">
                <a:solidFill>
                  <a:schemeClr val="lt1"/>
                </a:solidFill>
              </a:defRPr>
            </a:lvl1pPr>
            <a:lvl2pPr marL="914400" lvl="1" indent="-228600" algn="l">
              <a:lnSpc>
                <a:spcPct val="100000"/>
              </a:lnSpc>
              <a:spcBef>
                <a:spcPts val="360"/>
              </a:spcBef>
              <a:spcAft>
                <a:spcPts val="0"/>
              </a:spcAft>
              <a:buClr>
                <a:srgbClr val="898989"/>
              </a:buClr>
              <a:buSzPts val="1800"/>
              <a:buNone/>
              <a:defRPr sz="1800">
                <a:solidFill>
                  <a:srgbClr val="898989"/>
                </a:solidFill>
              </a:defRPr>
            </a:lvl2pPr>
            <a:lvl3pPr marL="1371600" lvl="2" indent="-228600" algn="l">
              <a:lnSpc>
                <a:spcPct val="100000"/>
              </a:lnSpc>
              <a:spcBef>
                <a:spcPts val="320"/>
              </a:spcBef>
              <a:spcAft>
                <a:spcPts val="0"/>
              </a:spcAft>
              <a:buClr>
                <a:srgbClr val="898989"/>
              </a:buClr>
              <a:buSzPts val="1600"/>
              <a:buNone/>
              <a:defRPr sz="1600">
                <a:solidFill>
                  <a:srgbClr val="898989"/>
                </a:solidFill>
              </a:defRPr>
            </a:lvl3pPr>
            <a:lvl4pPr marL="1828800" lvl="3" indent="-228600" algn="l">
              <a:lnSpc>
                <a:spcPct val="100000"/>
              </a:lnSpc>
              <a:spcBef>
                <a:spcPts val="280"/>
              </a:spcBef>
              <a:spcAft>
                <a:spcPts val="0"/>
              </a:spcAft>
              <a:buClr>
                <a:srgbClr val="898989"/>
              </a:buClr>
              <a:buSzPts val="1400"/>
              <a:buNone/>
              <a:defRPr sz="1400">
                <a:solidFill>
                  <a:srgbClr val="898989"/>
                </a:solidFill>
              </a:defRPr>
            </a:lvl4pPr>
            <a:lvl5pPr marL="2286000" lvl="4" indent="-228600" algn="l">
              <a:lnSpc>
                <a:spcPct val="100000"/>
              </a:lnSpc>
              <a:spcBef>
                <a:spcPts val="280"/>
              </a:spcBef>
              <a:spcAft>
                <a:spcPts val="0"/>
              </a:spcAft>
              <a:buClr>
                <a:srgbClr val="898989"/>
              </a:buClr>
              <a:buSzPts val="1400"/>
              <a:buNone/>
              <a:defRPr sz="1400">
                <a:solidFill>
                  <a:srgbClr val="898989"/>
                </a:solidFill>
              </a:defRPr>
            </a:lvl5pPr>
            <a:lvl6pPr marL="2743200" lvl="5" indent="-228600" algn="l">
              <a:lnSpc>
                <a:spcPct val="100000"/>
              </a:lnSpc>
              <a:spcBef>
                <a:spcPts val="280"/>
              </a:spcBef>
              <a:spcAft>
                <a:spcPts val="0"/>
              </a:spcAft>
              <a:buClr>
                <a:srgbClr val="898989"/>
              </a:buClr>
              <a:buSzPts val="1400"/>
              <a:buNone/>
              <a:defRPr sz="1400">
                <a:solidFill>
                  <a:srgbClr val="898989"/>
                </a:solidFill>
              </a:defRPr>
            </a:lvl6pPr>
            <a:lvl7pPr marL="3200400" lvl="6" indent="-228600" algn="l">
              <a:lnSpc>
                <a:spcPct val="100000"/>
              </a:lnSpc>
              <a:spcBef>
                <a:spcPts val="280"/>
              </a:spcBef>
              <a:spcAft>
                <a:spcPts val="0"/>
              </a:spcAft>
              <a:buClr>
                <a:srgbClr val="898989"/>
              </a:buClr>
              <a:buSzPts val="1400"/>
              <a:buNone/>
              <a:defRPr sz="1400">
                <a:solidFill>
                  <a:srgbClr val="898989"/>
                </a:solidFill>
              </a:defRPr>
            </a:lvl7pPr>
            <a:lvl8pPr marL="3657600" lvl="7" indent="-228600" algn="l">
              <a:lnSpc>
                <a:spcPct val="100000"/>
              </a:lnSpc>
              <a:spcBef>
                <a:spcPts val="280"/>
              </a:spcBef>
              <a:spcAft>
                <a:spcPts val="0"/>
              </a:spcAft>
              <a:buClr>
                <a:srgbClr val="898989"/>
              </a:buClr>
              <a:buSzPts val="1400"/>
              <a:buNone/>
              <a:defRPr sz="1400">
                <a:solidFill>
                  <a:srgbClr val="898989"/>
                </a:solidFill>
              </a:defRPr>
            </a:lvl8pPr>
            <a:lvl9pPr marL="4114800" lvl="8" indent="-228600" algn="l">
              <a:lnSpc>
                <a:spcPct val="100000"/>
              </a:lnSpc>
              <a:spcBef>
                <a:spcPts val="280"/>
              </a:spcBef>
              <a:spcAft>
                <a:spcPts val="0"/>
              </a:spcAft>
              <a:buClr>
                <a:srgbClr val="898989"/>
              </a:buClr>
              <a:buSzPts val="1400"/>
              <a:buNone/>
              <a:defRPr sz="1400">
                <a:solidFill>
                  <a:srgbClr val="898989"/>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0"/>
        <p:cNvGrpSpPr/>
        <p:nvPr/>
      </p:nvGrpSpPr>
      <p:grpSpPr>
        <a:xfrm>
          <a:off x="0" y="0"/>
          <a:ext cx="0" cy="0"/>
          <a:chOff x="0" y="0"/>
          <a:chExt cx="0" cy="0"/>
        </a:xfrm>
      </p:grpSpPr>
      <p:sp>
        <p:nvSpPr>
          <p:cNvPr id="61" name="Google Shape;61;p73"/>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30302C"/>
              </a:buClr>
              <a:buSzPts val="1800"/>
              <a:buChar char="•"/>
              <a:defRPr/>
            </a:lvl1pPr>
            <a:lvl2pPr marL="914400" lvl="1" indent="-342900" algn="l">
              <a:lnSpc>
                <a:spcPct val="100000"/>
              </a:lnSpc>
              <a:spcBef>
                <a:spcPts val="360"/>
              </a:spcBef>
              <a:spcAft>
                <a:spcPts val="0"/>
              </a:spcAft>
              <a:buClr>
                <a:srgbClr val="30302C"/>
              </a:buClr>
              <a:buSzPts val="1800"/>
              <a:buChar char="–"/>
              <a:defRPr/>
            </a:lvl2pPr>
            <a:lvl3pPr marL="1371600" lvl="2" indent="-342900" algn="l">
              <a:lnSpc>
                <a:spcPct val="100000"/>
              </a:lnSpc>
              <a:spcBef>
                <a:spcPts val="360"/>
              </a:spcBef>
              <a:spcAft>
                <a:spcPts val="0"/>
              </a:spcAft>
              <a:buClr>
                <a:srgbClr val="30302C"/>
              </a:buClr>
              <a:buSzPts val="1800"/>
              <a:buChar char="•"/>
              <a:defRPr/>
            </a:lvl3pPr>
            <a:lvl4pPr marL="1828800" lvl="3" indent="-342900" algn="l">
              <a:lnSpc>
                <a:spcPct val="100000"/>
              </a:lnSpc>
              <a:spcBef>
                <a:spcPts val="360"/>
              </a:spcBef>
              <a:spcAft>
                <a:spcPts val="0"/>
              </a:spcAft>
              <a:buClr>
                <a:srgbClr val="30302C"/>
              </a:buClr>
              <a:buSzPts val="1800"/>
              <a:buChar char="–"/>
              <a:defRPr/>
            </a:lvl4pPr>
            <a:lvl5pPr marL="2286000" lvl="4" indent="-342900" algn="l">
              <a:lnSpc>
                <a:spcPct val="100000"/>
              </a:lnSpc>
              <a:spcBef>
                <a:spcPts val="360"/>
              </a:spcBef>
              <a:spcAft>
                <a:spcPts val="0"/>
              </a:spcAft>
              <a:buClr>
                <a:srgbClr val="30302C"/>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6853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85"/>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lt1"/>
              </a:buClr>
              <a:buSzPts val="2800"/>
              <a:buChar char="•"/>
              <a:defRPr sz="2800"/>
            </a:lvl1pPr>
            <a:lvl2pPr marL="914400" lvl="1" indent="-381000" algn="l">
              <a:lnSpc>
                <a:spcPct val="100000"/>
              </a:lnSpc>
              <a:spcBef>
                <a:spcPts val="480"/>
              </a:spcBef>
              <a:spcAft>
                <a:spcPts val="0"/>
              </a:spcAft>
              <a:buClr>
                <a:schemeClr val="lt1"/>
              </a:buClr>
              <a:buSzPts val="2400"/>
              <a:buChar char="–"/>
              <a:defRPr sz="2400"/>
            </a:lvl2pPr>
            <a:lvl3pPr marL="1371600" lvl="2" indent="-355600" algn="l">
              <a:lnSpc>
                <a:spcPct val="100000"/>
              </a:lnSpc>
              <a:spcBef>
                <a:spcPts val="400"/>
              </a:spcBef>
              <a:spcAft>
                <a:spcPts val="0"/>
              </a:spcAft>
              <a:buClr>
                <a:schemeClr val="lt1"/>
              </a:buClr>
              <a:buSzPts val="2000"/>
              <a:buChar char="•"/>
              <a:defRPr sz="2000"/>
            </a:lvl3pPr>
            <a:lvl4pPr marL="1828800" lvl="3" indent="-342900" algn="l">
              <a:lnSpc>
                <a:spcPct val="100000"/>
              </a:lnSpc>
              <a:spcBef>
                <a:spcPts val="360"/>
              </a:spcBef>
              <a:spcAft>
                <a:spcPts val="0"/>
              </a:spcAft>
              <a:buClr>
                <a:schemeClr val="lt1"/>
              </a:buClr>
              <a:buSzPts val="1800"/>
              <a:buChar char="–"/>
              <a:defRPr sz="1800"/>
            </a:lvl4pPr>
            <a:lvl5pPr marL="2286000" lvl="4" indent="-342900" algn="l">
              <a:lnSpc>
                <a:spcPct val="100000"/>
              </a:lnSpc>
              <a:spcBef>
                <a:spcPts val="360"/>
              </a:spcBef>
              <a:spcAft>
                <a:spcPts val="0"/>
              </a:spcAft>
              <a:buClr>
                <a:schemeClr val="lt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 name="Google Shape;28;p8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lt1"/>
              </a:buClr>
              <a:buSzPts val="2800"/>
              <a:buChar char="•"/>
              <a:defRPr sz="2800"/>
            </a:lvl1pPr>
            <a:lvl2pPr marL="914400" lvl="1" indent="-381000" algn="l">
              <a:lnSpc>
                <a:spcPct val="100000"/>
              </a:lnSpc>
              <a:spcBef>
                <a:spcPts val="480"/>
              </a:spcBef>
              <a:spcAft>
                <a:spcPts val="0"/>
              </a:spcAft>
              <a:buClr>
                <a:schemeClr val="lt1"/>
              </a:buClr>
              <a:buSzPts val="2400"/>
              <a:buChar char="–"/>
              <a:defRPr sz="2400"/>
            </a:lvl2pPr>
            <a:lvl3pPr marL="1371600" lvl="2" indent="-355600" algn="l">
              <a:lnSpc>
                <a:spcPct val="100000"/>
              </a:lnSpc>
              <a:spcBef>
                <a:spcPts val="400"/>
              </a:spcBef>
              <a:spcAft>
                <a:spcPts val="0"/>
              </a:spcAft>
              <a:buClr>
                <a:schemeClr val="lt1"/>
              </a:buClr>
              <a:buSzPts val="2000"/>
              <a:buChar char="•"/>
              <a:defRPr sz="2000"/>
            </a:lvl3pPr>
            <a:lvl4pPr marL="1828800" lvl="3" indent="-342900" algn="l">
              <a:lnSpc>
                <a:spcPct val="100000"/>
              </a:lnSpc>
              <a:spcBef>
                <a:spcPts val="360"/>
              </a:spcBef>
              <a:spcAft>
                <a:spcPts val="0"/>
              </a:spcAft>
              <a:buClr>
                <a:schemeClr val="lt1"/>
              </a:buClr>
              <a:buSzPts val="1800"/>
              <a:buChar char="–"/>
              <a:defRPr sz="1800"/>
            </a:lvl4pPr>
            <a:lvl5pPr marL="2286000" lvl="4" indent="-342900" algn="l">
              <a:lnSpc>
                <a:spcPct val="100000"/>
              </a:lnSpc>
              <a:spcBef>
                <a:spcPts val="360"/>
              </a:spcBef>
              <a:spcAft>
                <a:spcPts val="0"/>
              </a:spcAft>
              <a:buClr>
                <a:schemeClr val="lt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86"/>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4000"/>
              <a:buFont typeface="Montserrat Medium"/>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lt1"/>
              </a:buClr>
              <a:buSzPts val="2400"/>
              <a:buNone/>
              <a:defRPr sz="2400" b="1"/>
            </a:lvl1pPr>
            <a:lvl2pPr marL="914400" lvl="1" indent="-228600" algn="l">
              <a:lnSpc>
                <a:spcPct val="100000"/>
              </a:lnSpc>
              <a:spcBef>
                <a:spcPts val="400"/>
              </a:spcBef>
              <a:spcAft>
                <a:spcPts val="0"/>
              </a:spcAft>
              <a:buClr>
                <a:schemeClr val="lt1"/>
              </a:buClr>
              <a:buSzPts val="2000"/>
              <a:buNone/>
              <a:defRPr sz="2000" b="1"/>
            </a:lvl2pPr>
            <a:lvl3pPr marL="1371600" lvl="2" indent="-228600" algn="l">
              <a:lnSpc>
                <a:spcPct val="100000"/>
              </a:lnSpc>
              <a:spcBef>
                <a:spcPts val="360"/>
              </a:spcBef>
              <a:spcAft>
                <a:spcPts val="0"/>
              </a:spcAft>
              <a:buClr>
                <a:schemeClr val="lt1"/>
              </a:buClr>
              <a:buSzPts val="1800"/>
              <a:buNone/>
              <a:defRPr sz="1800" b="1"/>
            </a:lvl3pPr>
            <a:lvl4pPr marL="1828800" lvl="3" indent="-228600" algn="l">
              <a:lnSpc>
                <a:spcPct val="100000"/>
              </a:lnSpc>
              <a:spcBef>
                <a:spcPts val="320"/>
              </a:spcBef>
              <a:spcAft>
                <a:spcPts val="0"/>
              </a:spcAft>
              <a:buClr>
                <a:schemeClr val="lt1"/>
              </a:buClr>
              <a:buSzPts val="1600"/>
              <a:buNone/>
              <a:defRPr sz="1600" b="1"/>
            </a:lvl4pPr>
            <a:lvl5pPr marL="2286000" lvl="4" indent="-228600" algn="l">
              <a:lnSpc>
                <a:spcPct val="100000"/>
              </a:lnSpc>
              <a:spcBef>
                <a:spcPts val="320"/>
              </a:spcBef>
              <a:spcAft>
                <a:spcPts val="0"/>
              </a:spcAft>
              <a:buClr>
                <a:schemeClr val="lt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2" name="Google Shape;32;p8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lt1"/>
              </a:buClr>
              <a:buSzPts val="2400"/>
              <a:buChar char="•"/>
              <a:defRPr sz="2400"/>
            </a:lvl1pPr>
            <a:lvl2pPr marL="914400" lvl="1" indent="-355600" algn="l">
              <a:lnSpc>
                <a:spcPct val="100000"/>
              </a:lnSpc>
              <a:spcBef>
                <a:spcPts val="400"/>
              </a:spcBef>
              <a:spcAft>
                <a:spcPts val="0"/>
              </a:spcAft>
              <a:buClr>
                <a:schemeClr val="lt1"/>
              </a:buClr>
              <a:buSzPts val="2000"/>
              <a:buChar char="–"/>
              <a:defRPr sz="2000"/>
            </a:lvl2pPr>
            <a:lvl3pPr marL="1371600" lvl="2" indent="-342900" algn="l">
              <a:lnSpc>
                <a:spcPct val="100000"/>
              </a:lnSpc>
              <a:spcBef>
                <a:spcPts val="360"/>
              </a:spcBef>
              <a:spcAft>
                <a:spcPts val="0"/>
              </a:spcAft>
              <a:buClr>
                <a:schemeClr val="lt1"/>
              </a:buClr>
              <a:buSzPts val="1800"/>
              <a:buChar char="•"/>
              <a:defRPr sz="1800"/>
            </a:lvl3pPr>
            <a:lvl4pPr marL="1828800" lvl="3" indent="-330200" algn="l">
              <a:lnSpc>
                <a:spcPct val="100000"/>
              </a:lnSpc>
              <a:spcBef>
                <a:spcPts val="320"/>
              </a:spcBef>
              <a:spcAft>
                <a:spcPts val="0"/>
              </a:spcAft>
              <a:buClr>
                <a:schemeClr val="lt1"/>
              </a:buClr>
              <a:buSzPts val="1600"/>
              <a:buChar char="–"/>
              <a:defRPr sz="1600"/>
            </a:lvl4pPr>
            <a:lvl5pPr marL="2286000" lvl="4" indent="-330200" algn="l">
              <a:lnSpc>
                <a:spcPct val="100000"/>
              </a:lnSpc>
              <a:spcBef>
                <a:spcPts val="320"/>
              </a:spcBef>
              <a:spcAft>
                <a:spcPts val="0"/>
              </a:spcAft>
              <a:buClr>
                <a:schemeClr val="lt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3" name="Google Shape;33;p8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lt1"/>
              </a:buClr>
              <a:buSzPts val="2400"/>
              <a:buNone/>
              <a:defRPr sz="2400" b="1"/>
            </a:lvl1pPr>
            <a:lvl2pPr marL="914400" lvl="1" indent="-228600" algn="l">
              <a:lnSpc>
                <a:spcPct val="100000"/>
              </a:lnSpc>
              <a:spcBef>
                <a:spcPts val="400"/>
              </a:spcBef>
              <a:spcAft>
                <a:spcPts val="0"/>
              </a:spcAft>
              <a:buClr>
                <a:schemeClr val="lt1"/>
              </a:buClr>
              <a:buSzPts val="2000"/>
              <a:buNone/>
              <a:defRPr sz="2000" b="1"/>
            </a:lvl2pPr>
            <a:lvl3pPr marL="1371600" lvl="2" indent="-228600" algn="l">
              <a:lnSpc>
                <a:spcPct val="100000"/>
              </a:lnSpc>
              <a:spcBef>
                <a:spcPts val="360"/>
              </a:spcBef>
              <a:spcAft>
                <a:spcPts val="0"/>
              </a:spcAft>
              <a:buClr>
                <a:schemeClr val="lt1"/>
              </a:buClr>
              <a:buSzPts val="1800"/>
              <a:buNone/>
              <a:defRPr sz="1800" b="1"/>
            </a:lvl3pPr>
            <a:lvl4pPr marL="1828800" lvl="3" indent="-228600" algn="l">
              <a:lnSpc>
                <a:spcPct val="100000"/>
              </a:lnSpc>
              <a:spcBef>
                <a:spcPts val="320"/>
              </a:spcBef>
              <a:spcAft>
                <a:spcPts val="0"/>
              </a:spcAft>
              <a:buClr>
                <a:schemeClr val="lt1"/>
              </a:buClr>
              <a:buSzPts val="1600"/>
              <a:buNone/>
              <a:defRPr sz="1600" b="1"/>
            </a:lvl4pPr>
            <a:lvl5pPr marL="2286000" lvl="4" indent="-228600" algn="l">
              <a:lnSpc>
                <a:spcPct val="100000"/>
              </a:lnSpc>
              <a:spcBef>
                <a:spcPts val="320"/>
              </a:spcBef>
              <a:spcAft>
                <a:spcPts val="0"/>
              </a:spcAft>
              <a:buClr>
                <a:schemeClr val="lt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4" name="Google Shape;34;p8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lt1"/>
              </a:buClr>
              <a:buSzPts val="2400"/>
              <a:buChar char="•"/>
              <a:defRPr sz="2400"/>
            </a:lvl1pPr>
            <a:lvl2pPr marL="914400" lvl="1" indent="-355600" algn="l">
              <a:lnSpc>
                <a:spcPct val="100000"/>
              </a:lnSpc>
              <a:spcBef>
                <a:spcPts val="400"/>
              </a:spcBef>
              <a:spcAft>
                <a:spcPts val="0"/>
              </a:spcAft>
              <a:buClr>
                <a:schemeClr val="lt1"/>
              </a:buClr>
              <a:buSzPts val="2000"/>
              <a:buChar char="–"/>
              <a:defRPr sz="2000"/>
            </a:lvl2pPr>
            <a:lvl3pPr marL="1371600" lvl="2" indent="-342900" algn="l">
              <a:lnSpc>
                <a:spcPct val="100000"/>
              </a:lnSpc>
              <a:spcBef>
                <a:spcPts val="360"/>
              </a:spcBef>
              <a:spcAft>
                <a:spcPts val="0"/>
              </a:spcAft>
              <a:buClr>
                <a:schemeClr val="lt1"/>
              </a:buClr>
              <a:buSzPts val="1800"/>
              <a:buChar char="•"/>
              <a:defRPr sz="1800"/>
            </a:lvl3pPr>
            <a:lvl4pPr marL="1828800" lvl="3" indent="-330200" algn="l">
              <a:lnSpc>
                <a:spcPct val="100000"/>
              </a:lnSpc>
              <a:spcBef>
                <a:spcPts val="320"/>
              </a:spcBef>
              <a:spcAft>
                <a:spcPts val="0"/>
              </a:spcAft>
              <a:buClr>
                <a:schemeClr val="lt1"/>
              </a:buClr>
              <a:buSzPts val="1600"/>
              <a:buChar char="–"/>
              <a:defRPr sz="1600"/>
            </a:lvl4pPr>
            <a:lvl5pPr marL="2286000" lvl="4" indent="-330200" algn="l">
              <a:lnSpc>
                <a:spcPct val="100000"/>
              </a:lnSpc>
              <a:spcBef>
                <a:spcPts val="320"/>
              </a:spcBef>
              <a:spcAft>
                <a:spcPts val="0"/>
              </a:spcAft>
              <a:buClr>
                <a:schemeClr val="lt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87"/>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rotWithShape="1">
          <a:blip r:embed="rId2">
            <a:alphaModFix/>
          </a:blip>
          <a:tile tx="0" ty="0" sx="100000" sy="100000" flip="none" algn="tl"/>
        </a:blip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Google Shape;39;p89"/>
          <p:cNvSpPr txBox="1">
            <a:spLocks noGrp="1"/>
          </p:cNvSpPr>
          <p:nvPr>
            <p:ph type="title"/>
          </p:nvPr>
        </p:nvSpPr>
        <p:spPr>
          <a:xfrm>
            <a:off x="457200" y="762000"/>
            <a:ext cx="3008313" cy="6731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9"/>
          <p:cNvSpPr txBox="1">
            <a:spLocks noGrp="1"/>
          </p:cNvSpPr>
          <p:nvPr>
            <p:ph type="body" idx="1"/>
          </p:nvPr>
        </p:nvSpPr>
        <p:spPr>
          <a:xfrm>
            <a:off x="3575050" y="762000"/>
            <a:ext cx="5111750" cy="536416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lt1"/>
              </a:buClr>
              <a:buSzPts val="3200"/>
              <a:buChar char="•"/>
              <a:defRPr sz="3200"/>
            </a:lvl1pPr>
            <a:lvl2pPr marL="914400" lvl="1" indent="-406400" algn="l">
              <a:lnSpc>
                <a:spcPct val="100000"/>
              </a:lnSpc>
              <a:spcBef>
                <a:spcPts val="560"/>
              </a:spcBef>
              <a:spcAft>
                <a:spcPts val="0"/>
              </a:spcAft>
              <a:buClr>
                <a:schemeClr val="lt1"/>
              </a:buClr>
              <a:buSzPts val="2800"/>
              <a:buChar char="–"/>
              <a:defRPr sz="2800"/>
            </a:lvl2pPr>
            <a:lvl3pPr marL="1371600" lvl="2" indent="-381000" algn="l">
              <a:lnSpc>
                <a:spcPct val="100000"/>
              </a:lnSpc>
              <a:spcBef>
                <a:spcPts val="480"/>
              </a:spcBef>
              <a:spcAft>
                <a:spcPts val="0"/>
              </a:spcAft>
              <a:buClr>
                <a:schemeClr val="lt1"/>
              </a:buClr>
              <a:buSzPts val="2400"/>
              <a:buChar char="•"/>
              <a:defRPr sz="2400"/>
            </a:lvl3pPr>
            <a:lvl4pPr marL="1828800" lvl="3" indent="-355600" algn="l">
              <a:lnSpc>
                <a:spcPct val="100000"/>
              </a:lnSpc>
              <a:spcBef>
                <a:spcPts val="400"/>
              </a:spcBef>
              <a:spcAft>
                <a:spcPts val="0"/>
              </a:spcAft>
              <a:buClr>
                <a:schemeClr val="lt1"/>
              </a:buClr>
              <a:buSzPts val="2000"/>
              <a:buChar char="–"/>
              <a:defRPr sz="2000"/>
            </a:lvl4pPr>
            <a:lvl5pPr marL="2286000" lvl="4" indent="-355600" algn="l">
              <a:lnSpc>
                <a:spcPct val="100000"/>
              </a:lnSpc>
              <a:spcBef>
                <a:spcPts val="400"/>
              </a:spcBef>
              <a:spcAft>
                <a:spcPts val="0"/>
              </a:spcAft>
              <a:buClr>
                <a:schemeClr val="lt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1" name="Google Shape;41;p8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lt1"/>
              </a:buClr>
              <a:buSzPts val="1400"/>
              <a:buNone/>
              <a:defRPr sz="1400"/>
            </a:lvl1pPr>
            <a:lvl2pPr marL="914400" lvl="1" indent="-228600" algn="l">
              <a:lnSpc>
                <a:spcPct val="100000"/>
              </a:lnSpc>
              <a:spcBef>
                <a:spcPts val="240"/>
              </a:spcBef>
              <a:spcAft>
                <a:spcPts val="0"/>
              </a:spcAft>
              <a:buClr>
                <a:schemeClr val="lt1"/>
              </a:buClr>
              <a:buSzPts val="1200"/>
              <a:buNone/>
              <a:defRPr sz="1200"/>
            </a:lvl2pPr>
            <a:lvl3pPr marL="1371600" lvl="2" indent="-228600" algn="l">
              <a:lnSpc>
                <a:spcPct val="100000"/>
              </a:lnSpc>
              <a:spcBef>
                <a:spcPts val="200"/>
              </a:spcBef>
              <a:spcAft>
                <a:spcPts val="0"/>
              </a:spcAft>
              <a:buClr>
                <a:schemeClr val="lt1"/>
              </a:buClr>
              <a:buSzPts val="1000"/>
              <a:buNone/>
              <a:defRPr sz="1000"/>
            </a:lvl3pPr>
            <a:lvl4pPr marL="1828800" lvl="3" indent="-228600" algn="l">
              <a:lnSpc>
                <a:spcPct val="100000"/>
              </a:lnSpc>
              <a:spcBef>
                <a:spcPts val="180"/>
              </a:spcBef>
              <a:spcAft>
                <a:spcPts val="0"/>
              </a:spcAft>
              <a:buClr>
                <a:schemeClr val="lt1"/>
              </a:buClr>
              <a:buSzPts val="900"/>
              <a:buNone/>
              <a:defRPr sz="900"/>
            </a:lvl4pPr>
            <a:lvl5pPr marL="2286000" lvl="4" indent="-228600" algn="l">
              <a:lnSpc>
                <a:spcPct val="100000"/>
              </a:lnSpc>
              <a:spcBef>
                <a:spcPts val="180"/>
              </a:spcBef>
              <a:spcAft>
                <a:spcPts val="0"/>
              </a:spcAft>
              <a:buClr>
                <a:schemeClr val="lt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2"/>
        <p:cNvGrpSpPr/>
        <p:nvPr/>
      </p:nvGrpSpPr>
      <p:grpSpPr>
        <a:xfrm>
          <a:off x="0" y="0"/>
          <a:ext cx="0" cy="0"/>
          <a:chOff x="0" y="0"/>
          <a:chExt cx="0" cy="0"/>
        </a:xfrm>
      </p:grpSpPr>
      <p:sp>
        <p:nvSpPr>
          <p:cNvPr id="43" name="Google Shape;43;p9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90"/>
          <p:cNvSpPr>
            <a:spLocks noGrp="1"/>
          </p:cNvSpPr>
          <p:nvPr>
            <p:ph type="pic" idx="2"/>
          </p:nvPr>
        </p:nvSpPr>
        <p:spPr>
          <a:xfrm>
            <a:off x="1792288" y="838199"/>
            <a:ext cx="5486400" cy="3889375"/>
          </a:xfrm>
          <a:prstGeom prst="rect">
            <a:avLst/>
          </a:prstGeom>
          <a:noFill/>
          <a:ln>
            <a:noFill/>
          </a:ln>
        </p:spPr>
      </p:sp>
      <p:sp>
        <p:nvSpPr>
          <p:cNvPr id="45" name="Google Shape;45;p9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lt1"/>
              </a:buClr>
              <a:buSzPts val="1400"/>
              <a:buNone/>
              <a:defRPr sz="1400"/>
            </a:lvl1pPr>
            <a:lvl2pPr marL="914400" lvl="1" indent="-228600" algn="l">
              <a:lnSpc>
                <a:spcPct val="100000"/>
              </a:lnSpc>
              <a:spcBef>
                <a:spcPts val="240"/>
              </a:spcBef>
              <a:spcAft>
                <a:spcPts val="0"/>
              </a:spcAft>
              <a:buClr>
                <a:schemeClr val="lt1"/>
              </a:buClr>
              <a:buSzPts val="1200"/>
              <a:buNone/>
              <a:defRPr sz="1200"/>
            </a:lvl2pPr>
            <a:lvl3pPr marL="1371600" lvl="2" indent="-228600" algn="l">
              <a:lnSpc>
                <a:spcPct val="100000"/>
              </a:lnSpc>
              <a:spcBef>
                <a:spcPts val="200"/>
              </a:spcBef>
              <a:spcAft>
                <a:spcPts val="0"/>
              </a:spcAft>
              <a:buClr>
                <a:schemeClr val="lt1"/>
              </a:buClr>
              <a:buSzPts val="1000"/>
              <a:buNone/>
              <a:defRPr sz="1000"/>
            </a:lvl3pPr>
            <a:lvl4pPr marL="1828800" lvl="3" indent="-228600" algn="l">
              <a:lnSpc>
                <a:spcPct val="100000"/>
              </a:lnSpc>
              <a:spcBef>
                <a:spcPts val="180"/>
              </a:spcBef>
              <a:spcAft>
                <a:spcPts val="0"/>
              </a:spcAft>
              <a:buClr>
                <a:schemeClr val="lt1"/>
              </a:buClr>
              <a:buSzPts val="900"/>
              <a:buNone/>
              <a:defRPr sz="900"/>
            </a:lvl4pPr>
            <a:lvl5pPr marL="2286000" lvl="4" indent="-228600" algn="l">
              <a:lnSpc>
                <a:spcPct val="100000"/>
              </a:lnSpc>
              <a:spcBef>
                <a:spcPts val="180"/>
              </a:spcBef>
              <a:spcAft>
                <a:spcPts val="0"/>
              </a:spcAft>
              <a:buClr>
                <a:schemeClr val="lt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9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1"/>
          <p:cNvSpPr txBox="1">
            <a:spLocks noGrp="1"/>
          </p:cNvSpPr>
          <p:nvPr>
            <p:ph type="body" idx="1"/>
          </p:nvPr>
        </p:nvSpPr>
        <p:spPr>
          <a:xfrm rot="5400000">
            <a:off x="2476500" y="-419099"/>
            <a:ext cx="41910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lt1"/>
              </a:buClr>
              <a:buSzPts val="1800"/>
              <a:buChar char="•"/>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chemeClr val="lt1"/>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4.jp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tile tx="0" ty="0" sx="100000" sy="100000" flip="none" algn="tl"/>
        </a:blip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lt1"/>
              </a:buClr>
              <a:buSzPts val="4000"/>
              <a:buFont typeface="Montserrat Medium"/>
              <a:buNone/>
              <a:defRPr sz="4000" b="0" i="0" u="none" strike="noStrike" cap="none">
                <a:solidFill>
                  <a:schemeClr val="lt1"/>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457200" y="1600201"/>
            <a:ext cx="8229600" cy="41910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lt1"/>
              </a:buClr>
              <a:buSzPts val="3200"/>
              <a:buFont typeface="Arial"/>
              <a:buChar char="•"/>
              <a:defRPr sz="32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p:nvPr/>
        </p:nvSpPr>
        <p:spPr>
          <a:xfrm>
            <a:off x="379541" y="6454556"/>
            <a:ext cx="174599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alibri"/>
                <a:ea typeface="Calibri"/>
                <a:cs typeface="Calibri"/>
                <a:sym typeface="Calibri"/>
              </a:rPr>
              <a:t>© 2012 Boise State University</a:t>
            </a:r>
            <a:endParaRPr sz="1000" b="0" i="0" u="none" strike="noStrike" cap="none">
              <a:solidFill>
                <a:schemeClr val="lt1"/>
              </a:solidFill>
              <a:latin typeface="Calibri"/>
              <a:ea typeface="Calibri"/>
              <a:cs typeface="Calibri"/>
              <a:sym typeface="Calibri"/>
            </a:endParaRPr>
          </a:p>
        </p:txBody>
      </p:sp>
      <p:sp>
        <p:nvSpPr>
          <p:cNvPr id="13" name="Google Shape;13;p69"/>
          <p:cNvSpPr txBox="1"/>
          <p:nvPr/>
        </p:nvSpPr>
        <p:spPr>
          <a:xfrm>
            <a:off x="8305800" y="6454556"/>
            <a:ext cx="33534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pic>
        <p:nvPicPr>
          <p:cNvPr id="14" name="Google Shape;14;p69" descr="C:\Users\teriwilliams\Desktop\logo_b.png"/>
          <p:cNvPicPr preferRelativeResize="0"/>
          <p:nvPr/>
        </p:nvPicPr>
        <p:blipFill rotWithShape="1">
          <a:blip r:embed="rId13">
            <a:alphaModFix/>
          </a:blip>
          <a:srcRect/>
          <a:stretch/>
        </p:blipFill>
        <p:spPr>
          <a:xfrm>
            <a:off x="3640931" y="183616"/>
            <a:ext cx="1862138" cy="493871"/>
          </a:xfrm>
          <a:prstGeom prst="rect">
            <a:avLst/>
          </a:prstGeom>
          <a:noFill/>
          <a:ln>
            <a:noFill/>
          </a:ln>
        </p:spPr>
      </p:pic>
      <p:pic>
        <p:nvPicPr>
          <p:cNvPr id="15" name="Google Shape;15;p69"/>
          <p:cNvPicPr preferRelativeResize="0"/>
          <p:nvPr/>
        </p:nvPicPr>
        <p:blipFill rotWithShape="1">
          <a:blip r:embed="rId14">
            <a:alphaModFix/>
          </a:blip>
          <a:srcRect/>
          <a:stretch/>
        </p:blipFill>
        <p:spPr>
          <a:xfrm>
            <a:off x="0" y="5638800"/>
            <a:ext cx="9144000" cy="1219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
        <p:cNvGrpSpPr/>
        <p:nvPr/>
      </p:nvGrpSpPr>
      <p:grpSpPr>
        <a:xfrm>
          <a:off x="0" y="0"/>
          <a:ext cx="0" cy="0"/>
          <a:chOff x="0" y="0"/>
          <a:chExt cx="0" cy="0"/>
        </a:xfrm>
      </p:grpSpPr>
      <p:pic>
        <p:nvPicPr>
          <p:cNvPr id="53" name="Google Shape;53;p71"/>
          <p:cNvPicPr preferRelativeResize="0"/>
          <p:nvPr/>
        </p:nvPicPr>
        <p:blipFill rotWithShape="1">
          <a:blip r:embed="rId12">
            <a:alphaModFix/>
          </a:blip>
          <a:srcRect/>
          <a:stretch/>
        </p:blipFill>
        <p:spPr>
          <a:xfrm>
            <a:off x="0" y="0"/>
            <a:ext cx="9144000" cy="838200"/>
          </a:xfrm>
          <a:prstGeom prst="rect">
            <a:avLst/>
          </a:prstGeom>
          <a:noFill/>
          <a:ln>
            <a:noFill/>
          </a:ln>
        </p:spPr>
      </p:pic>
      <p:pic>
        <p:nvPicPr>
          <p:cNvPr id="54" name="Google Shape;54;p71"/>
          <p:cNvPicPr preferRelativeResize="0"/>
          <p:nvPr/>
        </p:nvPicPr>
        <p:blipFill rotWithShape="1">
          <a:blip r:embed="rId13">
            <a:alphaModFix/>
          </a:blip>
          <a:srcRect/>
          <a:stretch/>
        </p:blipFill>
        <p:spPr>
          <a:xfrm>
            <a:off x="0" y="6286414"/>
            <a:ext cx="9144000" cy="582507"/>
          </a:xfrm>
          <a:prstGeom prst="rect">
            <a:avLst/>
          </a:prstGeom>
          <a:noFill/>
          <a:ln>
            <a:noFill/>
          </a:ln>
        </p:spPr>
      </p:pic>
      <p:sp>
        <p:nvSpPr>
          <p:cNvPr id="55" name="Google Shape;55;p7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rgbClr val="09347A"/>
              </a:buClr>
              <a:buSzPts val="4000"/>
              <a:buFont typeface="Montserrat Medium"/>
              <a:buNone/>
              <a:defRPr sz="4000" b="0" i="0" u="none" strike="noStrike" cap="none">
                <a:solidFill>
                  <a:srgbClr val="09347A"/>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6" name="Google Shape;56;p7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rgbClr val="30302C"/>
              </a:buClr>
              <a:buSzPts val="3200"/>
              <a:buFont typeface="Arial"/>
              <a:buChar char="•"/>
              <a:defRPr sz="3200" b="0" i="0" u="none" strike="noStrike" cap="none">
                <a:solidFill>
                  <a:srgbClr val="30302C"/>
                </a:solidFill>
                <a:latin typeface="Arial"/>
                <a:ea typeface="Arial"/>
                <a:cs typeface="Arial"/>
                <a:sym typeface="Arial"/>
              </a:defRPr>
            </a:lvl1pPr>
            <a:lvl2pPr marL="914400" marR="0" lvl="1" indent="-406400" algn="l" rtl="0">
              <a:lnSpc>
                <a:spcPct val="100000"/>
              </a:lnSpc>
              <a:spcBef>
                <a:spcPts val="560"/>
              </a:spcBef>
              <a:spcAft>
                <a:spcPts val="0"/>
              </a:spcAft>
              <a:buClr>
                <a:srgbClr val="30302C"/>
              </a:buClr>
              <a:buSzPts val="2800"/>
              <a:buFont typeface="Arial"/>
              <a:buChar char="–"/>
              <a:defRPr sz="2800" b="0" i="0" u="none" strike="noStrike" cap="none">
                <a:solidFill>
                  <a:srgbClr val="30302C"/>
                </a:solidFill>
                <a:latin typeface="Arial"/>
                <a:ea typeface="Arial"/>
                <a:cs typeface="Arial"/>
                <a:sym typeface="Arial"/>
              </a:defRPr>
            </a:lvl2pPr>
            <a:lvl3pPr marL="1371600" marR="0" lvl="2" indent="-381000" algn="l" rtl="0">
              <a:lnSpc>
                <a:spcPct val="100000"/>
              </a:lnSpc>
              <a:spcBef>
                <a:spcPts val="480"/>
              </a:spcBef>
              <a:spcAft>
                <a:spcPts val="0"/>
              </a:spcAft>
              <a:buClr>
                <a:srgbClr val="30302C"/>
              </a:buClr>
              <a:buSzPts val="2400"/>
              <a:buFont typeface="Arial"/>
              <a:buChar char="•"/>
              <a:defRPr sz="2400" b="0" i="0" u="none" strike="noStrike" cap="none">
                <a:solidFill>
                  <a:srgbClr val="30302C"/>
                </a:solidFill>
                <a:latin typeface="Arial"/>
                <a:ea typeface="Arial"/>
                <a:cs typeface="Arial"/>
                <a:sym typeface="Arial"/>
              </a:defRPr>
            </a:lvl3pPr>
            <a:lvl4pPr marL="1828800" marR="0" lvl="3" indent="-355600" algn="l" rtl="0">
              <a:lnSpc>
                <a:spcPct val="100000"/>
              </a:lnSpc>
              <a:spcBef>
                <a:spcPts val="400"/>
              </a:spcBef>
              <a:spcAft>
                <a:spcPts val="0"/>
              </a:spcAft>
              <a:buClr>
                <a:srgbClr val="30302C"/>
              </a:buClr>
              <a:buSzPts val="2000"/>
              <a:buFont typeface="Arial"/>
              <a:buChar char="–"/>
              <a:defRPr sz="2000" b="0" i="0" u="none" strike="noStrike" cap="none">
                <a:solidFill>
                  <a:srgbClr val="30302C"/>
                </a:solidFill>
                <a:latin typeface="Arial"/>
                <a:ea typeface="Arial"/>
                <a:cs typeface="Arial"/>
                <a:sym typeface="Arial"/>
              </a:defRPr>
            </a:lvl4pPr>
            <a:lvl5pPr marL="2286000" marR="0" lvl="4" indent="-355600" algn="l" rtl="0">
              <a:lnSpc>
                <a:spcPct val="100000"/>
              </a:lnSpc>
              <a:spcBef>
                <a:spcPts val="400"/>
              </a:spcBef>
              <a:spcAft>
                <a:spcPts val="0"/>
              </a:spcAft>
              <a:buClr>
                <a:srgbClr val="30302C"/>
              </a:buClr>
              <a:buSzPts val="2000"/>
              <a:buFont typeface="Arial"/>
              <a:buChar char="»"/>
              <a:defRPr sz="2000" b="0" i="0" u="none" strike="noStrike" cap="none">
                <a:solidFill>
                  <a:srgbClr val="30302C"/>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71"/>
          <p:cNvSpPr txBox="1"/>
          <p:nvPr/>
        </p:nvSpPr>
        <p:spPr>
          <a:xfrm>
            <a:off x="8305800" y="6454556"/>
            <a:ext cx="33534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pic>
        <p:nvPicPr>
          <p:cNvPr id="58" name="Google Shape;58;p71"/>
          <p:cNvPicPr preferRelativeResize="0"/>
          <p:nvPr/>
        </p:nvPicPr>
        <p:blipFill rotWithShape="1">
          <a:blip r:embed="rId14">
            <a:alphaModFix/>
          </a:blip>
          <a:srcRect/>
          <a:stretch/>
        </p:blipFill>
        <p:spPr>
          <a:xfrm>
            <a:off x="3640931" y="172164"/>
            <a:ext cx="1862138" cy="49387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9.pn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0" y="1825480"/>
            <a:ext cx="9144000" cy="17458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2790"/>
              <a:buFont typeface="Garamond"/>
              <a:buNone/>
            </a:pPr>
            <a:r>
              <a:rPr lang="en-US" sz="2910" b="1" dirty="0">
                <a:latin typeface="Garamond"/>
                <a:ea typeface="Garamond"/>
                <a:cs typeface="Garamond"/>
                <a:sym typeface="Garamond"/>
              </a:rPr>
              <a:t>An Accelerated Real-time Image Segmentation CNN Architecture for Pavement Crack</a:t>
            </a:r>
            <a:endParaRPr sz="3320" b="1" dirty="0">
              <a:latin typeface="Garamond"/>
              <a:ea typeface="Garamond"/>
              <a:cs typeface="Garamond"/>
              <a:sym typeface="Garamond"/>
            </a:endParaRPr>
          </a:p>
        </p:txBody>
      </p:sp>
      <p:sp>
        <p:nvSpPr>
          <p:cNvPr id="101" name="Google Shape;101;p1"/>
          <p:cNvSpPr/>
          <p:nvPr/>
        </p:nvSpPr>
        <p:spPr>
          <a:xfrm>
            <a:off x="1905000" y="4265219"/>
            <a:ext cx="53340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Garamond"/>
                <a:ea typeface="Garamond"/>
                <a:cs typeface="Garamond"/>
                <a:sym typeface="Garamond"/>
              </a:rPr>
              <a:t>Yang Lu</a:t>
            </a:r>
            <a:endParaRPr sz="2400" b="1" i="0" u="none" strike="noStrike" cap="none" dirty="0">
              <a:solidFill>
                <a:schemeClr val="lt1"/>
              </a:solidFill>
              <a:latin typeface="Garamond"/>
              <a:ea typeface="Garamond"/>
              <a:cs typeface="Garamond"/>
              <a:sym typeface="Garamond"/>
            </a:endParaRPr>
          </a:p>
        </p:txBody>
      </p:sp>
      <p:sp>
        <p:nvSpPr>
          <p:cNvPr id="103" name="Google Shape;103;p1"/>
          <p:cNvSpPr txBox="1"/>
          <p:nvPr/>
        </p:nvSpPr>
        <p:spPr>
          <a:xfrm>
            <a:off x="6445280" y="5882322"/>
            <a:ext cx="258115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dirty="0">
                <a:solidFill>
                  <a:schemeClr val="lt1"/>
                </a:solidFill>
                <a:latin typeface="Garamond"/>
                <a:ea typeface="Garamond"/>
                <a:cs typeface="Garamond"/>
                <a:sym typeface="Garamond"/>
              </a:rPr>
              <a:t>April 5</a:t>
            </a:r>
            <a:r>
              <a:rPr lang="en-US" sz="2200" b="1" baseline="30000" dirty="0">
                <a:solidFill>
                  <a:schemeClr val="lt1"/>
                </a:solidFill>
                <a:latin typeface="Garamond"/>
                <a:ea typeface="Garamond"/>
                <a:cs typeface="Garamond"/>
                <a:sym typeface="Garamond"/>
              </a:rPr>
              <a:t>th</a:t>
            </a:r>
            <a:r>
              <a:rPr lang="en-US" sz="2200" b="1" dirty="0">
                <a:solidFill>
                  <a:schemeClr val="lt1"/>
                </a:solidFill>
                <a:latin typeface="Garamond"/>
                <a:ea typeface="Garamond"/>
                <a:cs typeface="Garamond"/>
                <a:sym typeface="Garamond"/>
              </a:rPr>
              <a:t> </a:t>
            </a:r>
            <a:r>
              <a:rPr lang="en-US" sz="2200" b="1" i="0" u="none" strike="noStrike" cap="none" dirty="0">
                <a:solidFill>
                  <a:schemeClr val="lt1"/>
                </a:solidFill>
                <a:latin typeface="Garamond"/>
                <a:ea typeface="Garamond"/>
                <a:cs typeface="Garamond"/>
                <a:sym typeface="Garamond"/>
              </a:rPr>
              <a:t>, 2024</a:t>
            </a:r>
            <a:endParaRPr sz="2200" b="1" i="0" u="none" strike="noStrike" cap="none" dirty="0">
              <a:solidFill>
                <a:schemeClr val="lt1"/>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7" y="817001"/>
            <a:ext cx="4025498"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The improvements of </a:t>
            </a:r>
            <a:r>
              <a:rPr lang="en-US" sz="2400" dirty="0" err="1">
                <a:latin typeface="Times New Roman" panose="02020603050405020304" pitchFamily="18" charset="0"/>
                <a:cs typeface="Times New Roman" panose="02020603050405020304" pitchFamily="18" charset="0"/>
              </a:rPr>
              <a:t>ECSNet</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187718-47DE-C07D-AE3D-7E060FE63E76}"/>
                  </a:ext>
                </a:extLst>
              </p:cNvPr>
              <p:cNvSpPr txBox="1"/>
              <p:nvPr/>
            </p:nvSpPr>
            <p:spPr>
              <a:xfrm>
                <a:off x="334833" y="1670572"/>
                <a:ext cx="8448559" cy="4001095"/>
              </a:xfrm>
              <a:prstGeom prst="rect">
                <a:avLst/>
              </a:prstGeom>
              <a:noFill/>
            </p:spPr>
            <p:txBody>
              <a:bodyPr wrap="square">
                <a:spAutoFit/>
              </a:bodyPr>
              <a:lstStyle/>
              <a:p>
                <a:pPr marL="285750" indent="-285750">
                  <a:buFont typeface="Wingdings" pitchFamily="2" charset="2"/>
                  <a:buChar char="Ø"/>
                </a:pPr>
                <a:r>
                  <a:rPr lang="en-US" sz="1800" dirty="0">
                    <a:effectLst/>
                    <a:latin typeface="Times New Roman" panose="02020603050405020304" pitchFamily="18" charset="0"/>
                    <a:ea typeface="SimSun" panose="02010600030101010101" pitchFamily="2" charset="-122"/>
                  </a:rPr>
                  <a:t>58 convolutional layers in total</a:t>
                </a:r>
              </a:p>
              <a:p>
                <a:endParaRPr lang="en-US" dirty="0">
                  <a:latin typeface="Times New Roman" panose="02020603050405020304" pitchFamily="18" charset="0"/>
                  <a:ea typeface="SimSun" panose="02010600030101010101" pitchFamily="2" charset="-122"/>
                </a:endParaRPr>
              </a:p>
              <a:p>
                <a:pPr marL="285750" indent="-285750">
                  <a:buFont typeface="Wingdings" pitchFamily="2" charset="2"/>
                  <a:buChar char="Ø"/>
                </a:pPr>
                <a:r>
                  <a:rPr lang="en-US" sz="1800" dirty="0">
                    <a:effectLst/>
                    <a:latin typeface="Times New Roman" panose="02020603050405020304" pitchFamily="18" charset="0"/>
                    <a:cs typeface="Times New Roman" panose="02020603050405020304" pitchFamily="18" charset="0"/>
                  </a:rPr>
                  <a:t>Batch Normalization</a:t>
                </a:r>
                <a:r>
                  <a:rPr lang="en-US" sz="1800" dirty="0">
                    <a:effectLst/>
                    <a:latin typeface="Times New Roman" panose="02020603050405020304" pitchFamily="18" charset="0"/>
                    <a:cs typeface="Times New Roman" panose="02020603050405020304" pitchFamily="18" charset="0"/>
                    <a:sym typeface="Wingdings" pitchFamily="2" charset="2"/>
                  </a:rPr>
                  <a:t> </a:t>
                </a:r>
                <a:r>
                  <a:rPr lang="en-US" sz="1800" dirty="0">
                    <a:effectLst/>
                    <a:latin typeface="Times New Roman" panose="02020603050405020304" pitchFamily="18" charset="0"/>
                    <a:cs typeface="Times New Roman" panose="02020603050405020304" pitchFamily="18" charset="0"/>
                  </a:rPr>
                  <a:t>the model can standardize the parameters efficiently and speed up the training procedure </a:t>
                </a:r>
              </a:p>
              <a:p>
                <a:pPr marL="285750" indent="-285750">
                  <a:buFont typeface="Wingdings" pitchFamily="2" charset="2"/>
                  <a:buChar char="Ø"/>
                </a:pPr>
                <a:endParaRPr lang="en-US" dirty="0"/>
              </a:p>
              <a:p>
                <a:pPr marL="285750" indent="-285750">
                  <a:buFont typeface="Wingdings" pitchFamily="2" charset="2"/>
                  <a:buChar char="Ø"/>
                </a:pPr>
                <a:r>
                  <a:rPr lang="en-US" sz="1800" dirty="0">
                    <a:effectLst/>
                    <a:latin typeface="Times New Roman" panose="02020603050405020304" pitchFamily="18" charset="0"/>
                    <a:ea typeface="SimSun" panose="02010600030101010101" pitchFamily="2" charset="-122"/>
                  </a:rPr>
                  <a:t>Instead of using large kernels directly, we use small kernel convolutional layers like </a:t>
                </a:r>
                <a14:m>
                  <m:oMath xmlns:m="http://schemas.openxmlformats.org/officeDocument/2006/math">
                    <m:r>
                      <a:rPr lang="en-US" sz="1800">
                        <a:solidFill>
                          <a:srgbClr val="FF0000"/>
                        </a:solidFill>
                        <a:effectLst/>
                        <a:latin typeface="Cambria Math" panose="02040503050406030204" pitchFamily="18" charset="0"/>
                        <a:ea typeface="SimSun" panose="02010600030101010101" pitchFamily="2" charset="-122"/>
                        <a:cs typeface="Times New Roman" panose="02020603050405020304" pitchFamily="18" charset="0"/>
                      </a:rPr>
                      <m:t>1×1 </m:t>
                    </m:r>
                  </m:oMath>
                </a14:m>
                <a:r>
                  <a:rPr lang="en-US" sz="1800" dirty="0">
                    <a:solidFill>
                      <a:srgbClr val="FF0000"/>
                    </a:solidFill>
                    <a:effectLst/>
                    <a:latin typeface="Times New Roman" panose="02020603050405020304" pitchFamily="18" charset="0"/>
                    <a:ea typeface="SimSun" panose="02010600030101010101" pitchFamily="2" charset="-122"/>
                  </a:rPr>
                  <a:t>Conv2D </a:t>
                </a:r>
                <a:r>
                  <a:rPr lang="en-US" sz="1800" dirty="0">
                    <a:effectLst/>
                    <a:latin typeface="Times New Roman" panose="02020603050405020304" pitchFamily="18" charset="0"/>
                    <a:ea typeface="SimSun" panose="02010600030101010101" pitchFamily="2" charset="-122"/>
                  </a:rPr>
                  <a:t>in the architecture to downsize the parameters</a:t>
                </a:r>
                <a:r>
                  <a:rPr lang="en-US" dirty="0">
                    <a:ea typeface="SimSun" panose="02010600030101010101" pitchFamily="2" charset="-122"/>
                  </a:rPr>
                  <a:t>. </a:t>
                </a:r>
                <a:endParaRPr lang="en-US" dirty="0">
                  <a:effectLst/>
                </a:endParaRPr>
              </a:p>
              <a:p>
                <a:pPr marL="285750" indent="-285750">
                  <a:buFont typeface="Wingdings" pitchFamily="2" charset="2"/>
                  <a:buChar char="Ø"/>
                </a:pPr>
                <a:endParaRPr lang="en-US" dirty="0"/>
              </a:p>
              <a:p>
                <a:pPr marL="285750" indent="-285750">
                  <a:buFont typeface="Wingdings" pitchFamily="2" charset="2"/>
                  <a:buChar char="Ø"/>
                </a:pPr>
                <a:r>
                  <a:rPr lang="en-US" sz="1800" dirty="0">
                    <a:effectLst/>
                    <a:latin typeface="Times New Roman" panose="02020603050405020304" pitchFamily="18" charset="0"/>
                    <a:ea typeface="SimSun" panose="02010600030101010101" pitchFamily="2" charset="-122"/>
                  </a:rPr>
                  <a:t>Each </a:t>
                </a:r>
                <a14:m>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8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oMath>
                </a14:m>
                <a:r>
                  <a:rPr lang="en-US" sz="1800" dirty="0">
                    <a:effectLst/>
                    <a:latin typeface="Times New Roman" panose="02020603050405020304" pitchFamily="18" charset="0"/>
                    <a:ea typeface="SimSun" panose="02010600030101010101" pitchFamily="2" charset="-122"/>
                  </a:rPr>
                  <a:t> convolutional </a:t>
                </a:r>
                <a:r>
                  <a:rPr lang="en-US" sz="1800" dirty="0">
                    <a:solidFill>
                      <a:srgbClr val="FF0000"/>
                    </a:solidFill>
                    <a:effectLst/>
                    <a:latin typeface="Times New Roman" panose="02020603050405020304" pitchFamily="18" charset="0"/>
                    <a:ea typeface="SimSun" panose="02010600030101010101" pitchFamily="2" charset="-122"/>
                  </a:rPr>
                  <a:t>layer</a:t>
                </a:r>
                <a:r>
                  <a:rPr lang="en-US" sz="1800" dirty="0">
                    <a:effectLst/>
                    <a:latin typeface="Times New Roman" panose="02020603050405020304" pitchFamily="18" charset="0"/>
                    <a:ea typeface="SimSun" panose="02010600030101010101" pitchFamily="2" charset="-122"/>
                  </a:rPr>
                  <a:t> can be decomposed into two smaller ones: one with a </a:t>
                </a:r>
                <a14:m>
                  <m:oMath xmlns:m="http://schemas.openxmlformats.org/officeDocument/2006/math">
                    <m:r>
                      <a:rPr lang="en-US" sz="1800">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oMath>
                </a14:m>
                <a:r>
                  <a:rPr lang="en-US" sz="1800" dirty="0">
                    <a:effectLst/>
                    <a:latin typeface="Times New Roman" panose="02020603050405020304" pitchFamily="18" charset="0"/>
                    <a:ea typeface="SimSun" panose="02010600030101010101" pitchFamily="2" charset="-122"/>
                  </a:rPr>
                  <a:t> kernel and one with a </a:t>
                </a:r>
                <a14:m>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8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1800" dirty="0">
                    <a:effectLst/>
                    <a:latin typeface="Times New Roman" panose="02020603050405020304" pitchFamily="18" charset="0"/>
                    <a:ea typeface="SimSun" panose="02010600030101010101" pitchFamily="2" charset="-122"/>
                  </a:rPr>
                  <a:t> kernel.</a:t>
                </a:r>
                <a:r>
                  <a:rPr lang="en-US" dirty="0">
                    <a:effectLst/>
                  </a:rPr>
                  <a:t> </a:t>
                </a:r>
              </a:p>
              <a:p>
                <a:pPr marL="285750" indent="-285750">
                  <a:buFont typeface="Wingdings" pitchFamily="2" charset="2"/>
                  <a:buChar char="Ø"/>
                </a:pPr>
                <a:endParaRPr lang="en-US" dirty="0">
                  <a:effectLst/>
                </a:endParaRPr>
              </a:p>
              <a:p>
                <a:pPr marL="285750" indent="-285750">
                  <a:buFont typeface="Wingdings" pitchFamily="2" charset="2"/>
                  <a:buChar char="Ø"/>
                </a:pPr>
                <a:r>
                  <a:rPr lang="en-US" sz="1800" dirty="0">
                    <a:effectLst/>
                    <a:latin typeface="Times New Roman" panose="02020603050405020304" pitchFamily="18" charset="0"/>
                    <a:ea typeface="SimSun" panose="02010600030101010101" pitchFamily="2" charset="-122"/>
                  </a:rPr>
                  <a:t>In this work, we perform the max pooling operation in parallel with a convolutional layer, and concatenate them together. It can merge the feature maps generated by pooling and convolution operations which will also speed up the inference time without losing information. </a:t>
                </a:r>
                <a:endParaRPr lang="en-US" dirty="0"/>
              </a:p>
            </p:txBody>
          </p:sp>
        </mc:Choice>
        <mc:Fallback>
          <p:sp>
            <p:nvSpPr>
              <p:cNvPr id="9" name="TextBox 8">
                <a:extLst>
                  <a:ext uri="{FF2B5EF4-FFF2-40B4-BE49-F238E27FC236}">
                    <a16:creationId xmlns:a16="http://schemas.microsoft.com/office/drawing/2014/main" id="{C1187718-47DE-C07D-AE3D-7E060FE63E76}"/>
                  </a:ext>
                </a:extLst>
              </p:cNvPr>
              <p:cNvSpPr txBox="1">
                <a:spLocks noRot="1" noChangeAspect="1" noMove="1" noResize="1" noEditPoints="1" noAdjustHandles="1" noChangeArrowheads="1" noChangeShapeType="1" noTextEdit="1"/>
              </p:cNvSpPr>
              <p:nvPr/>
            </p:nvSpPr>
            <p:spPr>
              <a:xfrm>
                <a:off x="334833" y="1670572"/>
                <a:ext cx="8448559" cy="4001095"/>
              </a:xfrm>
              <a:prstGeom prst="rect">
                <a:avLst/>
              </a:prstGeom>
              <a:blipFill>
                <a:blip r:embed="rId3"/>
                <a:stretch>
                  <a:fillRect l="-450" t="-633" r="-751" b="-1582"/>
                </a:stretch>
              </a:blipFill>
            </p:spPr>
            <p:txBody>
              <a:bodyPr/>
              <a:lstStyle/>
              <a:p>
                <a:r>
                  <a:rPr lang="en-US">
                    <a:noFill/>
                  </a:rPr>
                  <a:t> </a:t>
                </a:r>
              </a:p>
            </p:txBody>
          </p:sp>
        </mc:Fallback>
      </mc:AlternateContent>
      <p:pic>
        <p:nvPicPr>
          <p:cNvPr id="5" name="Graphic 1">
            <a:extLst>
              <a:ext uri="{FF2B5EF4-FFF2-40B4-BE49-F238E27FC236}">
                <a16:creationId xmlns:a16="http://schemas.microsoft.com/office/drawing/2014/main" id="{16DED84B-77AF-3643-7C63-A1FC142DCA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1932" y="905886"/>
            <a:ext cx="2142651" cy="1167614"/>
          </a:xfrm>
          <a:prstGeom prst="rect">
            <a:avLst/>
          </a:prstGeom>
        </p:spPr>
      </p:pic>
    </p:spTree>
    <p:extLst>
      <p:ext uri="{BB962C8B-B14F-4D97-AF65-F5344CB8AC3E}">
        <p14:creationId xmlns:p14="http://schemas.microsoft.com/office/powerpoint/2010/main" val="49264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7" y="817001"/>
            <a:ext cx="2445673" cy="715962"/>
          </a:xfrm>
        </p:spPr>
        <p:txBody>
          <a:bodyPr>
            <a:normAutofit fontScale="90000"/>
          </a:bodyPr>
          <a:lstStyle/>
          <a:p>
            <a:pPr algn="l"/>
            <a:r>
              <a:rPr lang="en-US" sz="2400" dirty="0">
                <a:latin typeface="Times New Roman" panose="02020603050405020304" pitchFamily="18" charset="0"/>
                <a:cs typeface="Times New Roman" panose="02020603050405020304" pitchFamily="18" charset="0"/>
              </a:rPr>
              <a:t>Validation process</a:t>
            </a:r>
          </a:p>
        </p:txBody>
      </p:sp>
      <p:sp>
        <p:nvSpPr>
          <p:cNvPr id="26" name="TextBox 25">
            <a:extLst>
              <a:ext uri="{FF2B5EF4-FFF2-40B4-BE49-F238E27FC236}">
                <a16:creationId xmlns:a16="http://schemas.microsoft.com/office/drawing/2014/main" id="{3049B2E1-BBC8-74ED-ADF5-1F916DC1D61F}"/>
              </a:ext>
            </a:extLst>
          </p:cNvPr>
          <p:cNvSpPr txBox="1"/>
          <p:nvPr/>
        </p:nvSpPr>
        <p:spPr>
          <a:xfrm>
            <a:off x="1862522" y="5651965"/>
            <a:ext cx="4126451" cy="307777"/>
          </a:xfrm>
          <a:prstGeom prst="rect">
            <a:avLst/>
          </a:prstGeom>
          <a:noFill/>
        </p:spPr>
        <p:txBody>
          <a:bodyPr wrap="none" rtlCol="0">
            <a:spAutoFit/>
          </a:bodyPr>
          <a:lstStyle/>
          <a:p>
            <a:pPr marL="285750" indent="-285750">
              <a:buFont typeface="Wingdings" pitchFamily="2" charset="2"/>
              <a:buChar char="v"/>
            </a:pPr>
            <a:r>
              <a:rPr lang="en-US" dirty="0"/>
              <a:t>Procedure to evaluate the capacity of </a:t>
            </a:r>
            <a:r>
              <a:rPr lang="en-US" dirty="0" err="1"/>
              <a:t>ECSNet</a:t>
            </a:r>
            <a:endParaRPr lang="en-US" dirty="0"/>
          </a:p>
        </p:txBody>
      </p:sp>
      <p:pic>
        <p:nvPicPr>
          <p:cNvPr id="27" name="Graphic 15">
            <a:extLst>
              <a:ext uri="{FF2B5EF4-FFF2-40B4-BE49-F238E27FC236}">
                <a16:creationId xmlns:a16="http://schemas.microsoft.com/office/drawing/2014/main" id="{C4E0A8D9-C1DA-9D21-E534-FFB613C77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3798" y="1769598"/>
            <a:ext cx="4139093" cy="3645731"/>
          </a:xfrm>
          <a:prstGeom prst="rect">
            <a:avLst/>
          </a:prstGeom>
        </p:spPr>
      </p:pic>
    </p:spTree>
    <p:extLst>
      <p:ext uri="{BB962C8B-B14F-4D97-AF65-F5344CB8AC3E}">
        <p14:creationId xmlns:p14="http://schemas.microsoft.com/office/powerpoint/2010/main" val="2023405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270079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Accuracy evaluation</a:t>
            </a:r>
          </a:p>
        </p:txBody>
      </p:sp>
      <p:pic>
        <p:nvPicPr>
          <p:cNvPr id="9" name="Picture 8">
            <a:extLst>
              <a:ext uri="{FF2B5EF4-FFF2-40B4-BE49-F238E27FC236}">
                <a16:creationId xmlns:a16="http://schemas.microsoft.com/office/drawing/2014/main" id="{5E07D8FF-82DC-BD19-4E8D-B1F1CEAEF9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3610" y="1532963"/>
            <a:ext cx="4849251" cy="3846027"/>
          </a:xfrm>
          <a:prstGeom prst="rect">
            <a:avLst/>
          </a:prstGeom>
        </p:spPr>
      </p:pic>
      <p:sp>
        <p:nvSpPr>
          <p:cNvPr id="10" name="TextBox 9">
            <a:extLst>
              <a:ext uri="{FF2B5EF4-FFF2-40B4-BE49-F238E27FC236}">
                <a16:creationId xmlns:a16="http://schemas.microsoft.com/office/drawing/2014/main" id="{34064979-6249-5C6C-3279-1535B4719770}"/>
              </a:ext>
            </a:extLst>
          </p:cNvPr>
          <p:cNvSpPr txBox="1"/>
          <p:nvPr/>
        </p:nvSpPr>
        <p:spPr>
          <a:xfrm>
            <a:off x="808892" y="5378990"/>
            <a:ext cx="7280031" cy="738664"/>
          </a:xfrm>
          <a:prstGeom prst="rect">
            <a:avLst/>
          </a:prstGeom>
          <a:noFill/>
        </p:spPr>
        <p:txBody>
          <a:bodyPr wrap="square">
            <a:spAutoFit/>
          </a:bodyPr>
          <a:lstStyle/>
          <a:p>
            <a:pPr marL="0" marR="0" algn="just">
              <a:spcBef>
                <a:spcPts val="0"/>
              </a:spcBef>
              <a:spcAft>
                <a:spcPts val="0"/>
              </a:spcAft>
            </a:pPr>
            <a:r>
              <a:rPr lang="en-US" sz="1400" dirty="0">
                <a:solidFill>
                  <a:schemeClr val="tx1"/>
                </a:solidFill>
                <a:effectLst/>
                <a:latin typeface="Times New Roman" panose="02020603050405020304" pitchFamily="18" charset="0"/>
                <a:ea typeface="Arial" panose="020B0604020202020204" pitchFamily="34" charset="0"/>
              </a:rPr>
              <a:t>The F</a:t>
            </a:r>
            <a:r>
              <a:rPr lang="en-US" sz="1400" baseline="-25000" dirty="0">
                <a:solidFill>
                  <a:schemeClr val="tx1"/>
                </a:solidFill>
                <a:effectLst/>
                <a:latin typeface="Times New Roman" panose="02020603050405020304" pitchFamily="18" charset="0"/>
                <a:ea typeface="Arial" panose="020B0604020202020204" pitchFamily="34" charset="0"/>
              </a:rPr>
              <a:t>1</a:t>
            </a:r>
            <a:r>
              <a:rPr lang="en-US" sz="1400" dirty="0">
                <a:solidFill>
                  <a:schemeClr val="tx1"/>
                </a:solidFill>
                <a:effectLst/>
                <a:latin typeface="Times New Roman" panose="02020603050405020304" pitchFamily="18" charset="0"/>
                <a:ea typeface="Arial" panose="020B0604020202020204" pitchFamily="34" charset="0"/>
              </a:rPr>
              <a:t> score and </a:t>
            </a:r>
            <a:r>
              <a:rPr lang="en-US" sz="1400" dirty="0" err="1">
                <a:solidFill>
                  <a:schemeClr val="tx1"/>
                </a:solidFill>
                <a:effectLst/>
                <a:latin typeface="Times New Roman" panose="02020603050405020304" pitchFamily="18" charset="0"/>
                <a:ea typeface="Arial" panose="020B0604020202020204" pitchFamily="34" charset="0"/>
              </a:rPr>
              <a:t>IoU</a:t>
            </a:r>
            <a:r>
              <a:rPr lang="en-US" sz="1400" dirty="0">
                <a:solidFill>
                  <a:schemeClr val="tx1"/>
                </a:solidFill>
                <a:effectLst/>
                <a:latin typeface="Times New Roman" panose="02020603050405020304" pitchFamily="18" charset="0"/>
                <a:ea typeface="Arial" panose="020B0604020202020204" pitchFamily="34" charset="0"/>
              </a:rPr>
              <a:t> of all the tested models. The models are organized in ascending order based on the </a:t>
            </a:r>
            <a:r>
              <a:rPr lang="en-US" sz="1400" dirty="0" err="1">
                <a:solidFill>
                  <a:schemeClr val="tx1"/>
                </a:solidFill>
                <a:effectLst/>
                <a:latin typeface="Times New Roman" panose="02020603050405020304" pitchFamily="18" charset="0"/>
                <a:ea typeface="Arial" panose="020B0604020202020204" pitchFamily="34" charset="0"/>
              </a:rPr>
              <a:t>IoU</a:t>
            </a:r>
            <a:r>
              <a:rPr lang="en-US" sz="1400" dirty="0">
                <a:solidFill>
                  <a:schemeClr val="tx1"/>
                </a:solidFill>
                <a:effectLst/>
                <a:latin typeface="Times New Roman" panose="02020603050405020304" pitchFamily="18" charset="0"/>
                <a:ea typeface="Arial" panose="020B0604020202020204" pitchFamily="34" charset="0"/>
              </a:rPr>
              <a:t> values achieved on the </a:t>
            </a:r>
            <a:r>
              <a:rPr lang="en-US" sz="1400" dirty="0" err="1">
                <a:solidFill>
                  <a:schemeClr val="tx1"/>
                </a:solidFill>
                <a:effectLst/>
                <a:latin typeface="Times New Roman" panose="02020603050405020304" pitchFamily="18" charset="0"/>
                <a:ea typeface="Arial" panose="020B0604020202020204" pitchFamily="34" charset="0"/>
              </a:rPr>
              <a:t>DeepCrack</a:t>
            </a:r>
            <a:r>
              <a:rPr lang="en-US" sz="1400" dirty="0">
                <a:solidFill>
                  <a:schemeClr val="tx1"/>
                </a:solidFill>
                <a:effectLst/>
                <a:latin typeface="Times New Roman" panose="02020603050405020304" pitchFamily="18" charset="0"/>
                <a:ea typeface="Arial" panose="020B0604020202020204" pitchFamily="34" charset="0"/>
              </a:rPr>
              <a:t> dataset. The blue bar stands for the </a:t>
            </a:r>
            <a:r>
              <a:rPr lang="en-US" sz="1400" dirty="0" err="1">
                <a:solidFill>
                  <a:schemeClr val="tx1"/>
                </a:solidFill>
                <a:effectLst/>
                <a:latin typeface="Times New Roman" panose="02020603050405020304" pitchFamily="18" charset="0"/>
                <a:ea typeface="Arial" panose="020B0604020202020204" pitchFamily="34" charset="0"/>
              </a:rPr>
              <a:t>IoU</a:t>
            </a:r>
            <a:r>
              <a:rPr lang="en-US" sz="1400" dirty="0">
                <a:solidFill>
                  <a:schemeClr val="tx1"/>
                </a:solidFill>
                <a:effectLst/>
                <a:latin typeface="Times New Roman" panose="02020603050405020304" pitchFamily="18" charset="0"/>
                <a:ea typeface="Arial" panose="020B0604020202020204" pitchFamily="34" charset="0"/>
              </a:rPr>
              <a:t> and the orange bar stands for the </a:t>
            </a:r>
            <a:r>
              <a:rPr lang="en-US" sz="1400" dirty="0">
                <a:solidFill>
                  <a:schemeClr val="tx1"/>
                </a:solidFill>
                <a:effectLst/>
                <a:latin typeface="Times New Roman" panose="02020603050405020304" pitchFamily="18" charset="0"/>
                <a:ea typeface="SimSun" panose="02010600030101010101" pitchFamily="2" charset="-122"/>
              </a:rPr>
              <a:t>F</a:t>
            </a:r>
            <a:r>
              <a:rPr lang="en-US" sz="1400" baseline="-25000" dirty="0">
                <a:solidFill>
                  <a:schemeClr val="tx1"/>
                </a:solidFill>
                <a:effectLst/>
                <a:latin typeface="Times New Roman" panose="02020603050405020304" pitchFamily="18" charset="0"/>
                <a:ea typeface="SimSun" panose="02010600030101010101" pitchFamily="2" charset="-122"/>
              </a:rPr>
              <a:t>1</a:t>
            </a:r>
            <a:r>
              <a:rPr lang="en-US" sz="1400" dirty="0">
                <a:solidFill>
                  <a:schemeClr val="tx1"/>
                </a:solidFill>
                <a:effectLst/>
                <a:latin typeface="Times New Roman" panose="02020603050405020304" pitchFamily="18" charset="0"/>
                <a:ea typeface="SimSun" panose="02010600030101010101" pitchFamily="2" charset="-122"/>
              </a:rPr>
              <a:t> score of each model. The black error bar is the standard deviation.</a:t>
            </a:r>
          </a:p>
        </p:txBody>
      </p:sp>
    </p:spTree>
    <p:extLst>
      <p:ext uri="{BB962C8B-B14F-4D97-AF65-F5344CB8AC3E}">
        <p14:creationId xmlns:p14="http://schemas.microsoft.com/office/powerpoint/2010/main" val="146843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E07D8FF-82DC-BD19-4E8D-B1F1CEAEF9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010" y="1767425"/>
            <a:ext cx="4849251" cy="3846027"/>
          </a:xfrm>
          <a:prstGeom prst="rect">
            <a:avLst/>
          </a:prstGeom>
        </p:spPr>
      </p:pic>
      <p:sp>
        <p:nvSpPr>
          <p:cNvPr id="10" name="TextBox 9">
            <a:extLst>
              <a:ext uri="{FF2B5EF4-FFF2-40B4-BE49-F238E27FC236}">
                <a16:creationId xmlns:a16="http://schemas.microsoft.com/office/drawing/2014/main" id="{34064979-6249-5C6C-3279-1535B4719770}"/>
              </a:ext>
            </a:extLst>
          </p:cNvPr>
          <p:cNvSpPr txBox="1"/>
          <p:nvPr/>
        </p:nvSpPr>
        <p:spPr>
          <a:xfrm>
            <a:off x="5337956" y="1275913"/>
            <a:ext cx="3161276" cy="4278094"/>
          </a:xfrm>
          <a:prstGeom prst="rect">
            <a:avLst/>
          </a:prstGeom>
          <a:noFill/>
        </p:spPr>
        <p:txBody>
          <a:bodyPr wrap="square">
            <a:spAutoFit/>
          </a:bodyPr>
          <a:lstStyle/>
          <a:p>
            <a:pPr marL="285750" marR="0" indent="-285750" algn="just">
              <a:spcBef>
                <a:spcPts val="0"/>
              </a:spcBef>
              <a:spcAft>
                <a:spcPts val="0"/>
              </a:spcAft>
              <a:buFont typeface="Arial" panose="020B0604020202020204" pitchFamily="34" charset="0"/>
              <a:buChar char="•"/>
            </a:pPr>
            <a:r>
              <a:rPr lang="en-US" sz="1600" dirty="0" err="1">
                <a:effectLst/>
                <a:latin typeface="Times New Roman" panose="02020603050405020304" pitchFamily="18" charset="0"/>
                <a:ea typeface="SimSun" panose="02010600030101010101" pitchFamily="2" charset="-122"/>
              </a:rPr>
              <a:t>DeepCrack</a:t>
            </a:r>
            <a:r>
              <a:rPr lang="en-US" sz="1600" dirty="0">
                <a:effectLst/>
                <a:latin typeface="Times New Roman" panose="02020603050405020304" pitchFamily="18" charset="0"/>
                <a:ea typeface="SimSun" panose="02010600030101010101" pitchFamily="2" charset="-122"/>
              </a:rPr>
              <a:t> gets the highest </a:t>
            </a:r>
            <a:r>
              <a:rPr lang="en-US" sz="1600" dirty="0">
                <a:solidFill>
                  <a:srgbClr val="FF0000"/>
                </a:solidFill>
                <a:effectLst/>
                <a:latin typeface="Times New Roman" panose="02020603050405020304" pitchFamily="18" charset="0"/>
                <a:ea typeface="SimSun" panose="02010600030101010101" pitchFamily="2" charset="-122"/>
              </a:rPr>
              <a:t>F</a:t>
            </a:r>
            <a:r>
              <a:rPr lang="en-US" sz="1600" baseline="-25000" dirty="0">
                <a:solidFill>
                  <a:srgbClr val="FF0000"/>
                </a:solidFill>
                <a:effectLst/>
                <a:latin typeface="Times New Roman" panose="02020603050405020304" pitchFamily="18" charset="0"/>
                <a:ea typeface="SimSun" panose="02010600030101010101" pitchFamily="2" charset="-122"/>
              </a:rPr>
              <a:t>1</a:t>
            </a:r>
            <a:r>
              <a:rPr lang="en-US" sz="1600" dirty="0">
                <a:effectLst/>
                <a:latin typeface="Times New Roman" panose="02020603050405020304" pitchFamily="18" charset="0"/>
                <a:ea typeface="SimSun" panose="02010600030101010101" pitchFamily="2" charset="-122"/>
              </a:rPr>
              <a:t> score (85.84%) and </a:t>
            </a:r>
            <a:r>
              <a:rPr lang="en-US" sz="1600" dirty="0" err="1">
                <a:effectLst/>
                <a:latin typeface="Times New Roman" panose="02020603050405020304" pitchFamily="18" charset="0"/>
                <a:ea typeface="SimSun" panose="02010600030101010101" pitchFamily="2" charset="-122"/>
              </a:rPr>
              <a:t>IoU</a:t>
            </a:r>
            <a:r>
              <a:rPr lang="en-US" sz="1600" dirty="0">
                <a:effectLst/>
                <a:latin typeface="Times New Roman" panose="02020603050405020304" pitchFamily="18" charset="0"/>
                <a:ea typeface="SimSun" panose="02010600030101010101" pitchFamily="2" charset="-122"/>
              </a:rPr>
              <a:t> values (75.19%) among all the models. </a:t>
            </a:r>
          </a:p>
          <a:p>
            <a:pPr marL="285750" marR="0" indent="-285750" algn="just">
              <a:spcBef>
                <a:spcPts val="0"/>
              </a:spcBef>
              <a:spcAft>
                <a:spcPts val="0"/>
              </a:spcAft>
              <a:buFont typeface="Arial" panose="020B0604020202020204" pitchFamily="34" charset="0"/>
              <a:buChar char="•"/>
            </a:pPr>
            <a:endParaRPr lang="en-US" sz="1600" dirty="0">
              <a:effectLst/>
              <a:latin typeface="Times New Roman" panose="02020603050405020304" pitchFamily="18" charset="0"/>
              <a:ea typeface="SimSun" panose="02010600030101010101" pitchFamily="2" charset="-122"/>
            </a:endParaRPr>
          </a:p>
          <a:p>
            <a:pPr marL="285750" marR="0" indent="-285750" algn="just">
              <a:spcBef>
                <a:spcPts val="0"/>
              </a:spcBef>
              <a:spcAft>
                <a:spcPts val="0"/>
              </a:spcAft>
              <a:buFont typeface="Arial" panose="020B0604020202020204" pitchFamily="34" charset="0"/>
              <a:buChar char="•"/>
            </a:pPr>
            <a:r>
              <a:rPr lang="en-US" sz="1600" dirty="0" err="1">
                <a:effectLst/>
                <a:latin typeface="Times New Roman" panose="02020603050405020304" pitchFamily="18" charset="0"/>
                <a:ea typeface="SimSun" panose="02010600030101010101" pitchFamily="2" charset="-122"/>
              </a:rPr>
              <a:t>ECSNet</a:t>
            </a:r>
            <a:r>
              <a:rPr lang="en-US" sz="1600" dirty="0">
                <a:effectLst/>
                <a:latin typeface="Times New Roman" panose="02020603050405020304" pitchFamily="18" charset="0"/>
                <a:ea typeface="SimSun" panose="02010600030101010101" pitchFamily="2" charset="-122"/>
              </a:rPr>
              <a:t> gains the second place in both </a:t>
            </a:r>
            <a:r>
              <a:rPr lang="en-US" sz="1600" dirty="0">
                <a:solidFill>
                  <a:srgbClr val="FF0000"/>
                </a:solidFill>
                <a:effectLst/>
                <a:latin typeface="Times New Roman" panose="02020603050405020304" pitchFamily="18" charset="0"/>
                <a:ea typeface="SimSun" panose="02010600030101010101" pitchFamily="2" charset="-122"/>
              </a:rPr>
              <a:t>F</a:t>
            </a:r>
            <a:r>
              <a:rPr lang="en-US" sz="1600" baseline="-25000" dirty="0">
                <a:solidFill>
                  <a:srgbClr val="FF0000"/>
                </a:solidFill>
                <a:effectLst/>
                <a:latin typeface="Times New Roman" panose="02020603050405020304" pitchFamily="18" charset="0"/>
                <a:ea typeface="SimSun" panose="02010600030101010101" pitchFamily="2" charset="-122"/>
              </a:rPr>
              <a:t>1</a:t>
            </a:r>
            <a:r>
              <a:rPr lang="en-US" sz="1600" dirty="0">
                <a:effectLst/>
                <a:latin typeface="Times New Roman" panose="02020603050405020304" pitchFamily="18" charset="0"/>
                <a:ea typeface="SimSun" panose="02010600030101010101" pitchFamily="2" charset="-122"/>
              </a:rPr>
              <a:t> score (84.45%) and </a:t>
            </a:r>
            <a:r>
              <a:rPr lang="en-US" sz="1600" dirty="0" err="1">
                <a:effectLst/>
                <a:latin typeface="Times New Roman" panose="02020603050405020304" pitchFamily="18" charset="0"/>
                <a:ea typeface="SimSun" panose="02010600030101010101" pitchFamily="2" charset="-122"/>
              </a:rPr>
              <a:t>IoU</a:t>
            </a:r>
            <a:r>
              <a:rPr lang="en-US" sz="1600" dirty="0">
                <a:effectLst/>
                <a:latin typeface="Times New Roman" panose="02020603050405020304" pitchFamily="18" charset="0"/>
                <a:ea typeface="SimSun" panose="02010600030101010101" pitchFamily="2" charset="-122"/>
              </a:rPr>
              <a:t> value (73.08%). The </a:t>
            </a:r>
            <a:r>
              <a:rPr lang="en-US" sz="1600" dirty="0">
                <a:solidFill>
                  <a:srgbClr val="FF0000"/>
                </a:solidFill>
                <a:effectLst/>
                <a:latin typeface="Times New Roman" panose="02020603050405020304" pitchFamily="18" charset="0"/>
                <a:ea typeface="SimSun" panose="02010600030101010101" pitchFamily="2" charset="-122"/>
              </a:rPr>
              <a:t>error bar </a:t>
            </a:r>
            <a:r>
              <a:rPr lang="en-US" sz="1600" dirty="0">
                <a:effectLst/>
                <a:latin typeface="Times New Roman" panose="02020603050405020304" pitchFamily="18" charset="0"/>
                <a:ea typeface="SimSun" panose="02010600030101010101" pitchFamily="2" charset="-122"/>
              </a:rPr>
              <a:t>of the testing results </a:t>
            </a:r>
            <a:r>
              <a:rPr lang="en-US" sz="1600" dirty="0">
                <a:solidFill>
                  <a:srgbClr val="FF0000"/>
                </a:solidFill>
                <a:effectLst/>
                <a:latin typeface="Times New Roman" panose="02020603050405020304" pitchFamily="18" charset="0"/>
                <a:ea typeface="SimSun" panose="02010600030101010101" pitchFamily="2" charset="-122"/>
              </a:rPr>
              <a:t>shows the</a:t>
            </a:r>
            <a:r>
              <a:rPr lang="en-US" sz="1600" dirty="0">
                <a:effectLst/>
                <a:latin typeface="Times New Roman" panose="02020603050405020304" pitchFamily="18" charset="0"/>
                <a:ea typeface="SimSun" panose="02010600030101010101" pitchFamily="2" charset="-122"/>
              </a:rPr>
              <a:t> </a:t>
            </a:r>
            <a:r>
              <a:rPr lang="en-US" sz="1600" dirty="0">
                <a:solidFill>
                  <a:srgbClr val="FF0000"/>
                </a:solidFill>
                <a:effectLst/>
                <a:latin typeface="Times New Roman" panose="02020603050405020304" pitchFamily="18" charset="0"/>
                <a:ea typeface="SimSun" panose="02010600030101010101" pitchFamily="2" charset="-122"/>
              </a:rPr>
              <a:t>standard deviation of each model</a:t>
            </a:r>
            <a:r>
              <a:rPr lang="en-US" sz="1600" dirty="0">
                <a:effectLst/>
                <a:latin typeface="Times New Roman" panose="02020603050405020304" pitchFamily="18" charset="0"/>
                <a:ea typeface="SimSun" panose="02010600030101010101" pitchFamily="2" charset="-122"/>
              </a:rPr>
              <a:t>. </a:t>
            </a:r>
          </a:p>
          <a:p>
            <a:pPr marL="285750" marR="0" indent="-285750" algn="just">
              <a:spcBef>
                <a:spcPts val="0"/>
              </a:spcBef>
              <a:spcAft>
                <a:spcPts val="0"/>
              </a:spcAft>
              <a:buFont typeface="Arial" panose="020B0604020202020204" pitchFamily="34" charset="0"/>
              <a:buChar char="•"/>
            </a:pPr>
            <a:endParaRPr lang="en-US" sz="1600" dirty="0">
              <a:effectLst/>
              <a:latin typeface="Times New Roman" panose="02020603050405020304" pitchFamily="18" charset="0"/>
              <a:ea typeface="SimSun" panose="02010600030101010101" pitchFamily="2" charset="-122"/>
            </a:endParaRPr>
          </a:p>
          <a:p>
            <a:pPr marL="285750" marR="0" indent="-285750" algn="just">
              <a:spcBef>
                <a:spcPts val="0"/>
              </a:spcBef>
              <a:spcAft>
                <a:spcPts val="0"/>
              </a:spcAft>
              <a:buFont typeface="Arial" panose="020B0604020202020204" pitchFamily="34" charset="0"/>
              <a:buChar char="•"/>
            </a:pPr>
            <a:r>
              <a:rPr lang="en-US" sz="1600" dirty="0" err="1">
                <a:effectLst/>
                <a:latin typeface="Times New Roman" panose="02020603050405020304" pitchFamily="18" charset="0"/>
                <a:ea typeface="SimSun" panose="02010600030101010101" pitchFamily="2" charset="-122"/>
              </a:rPr>
              <a:t>ECSNet</a:t>
            </a:r>
            <a:r>
              <a:rPr lang="en-US" sz="1600" dirty="0">
                <a:effectLst/>
                <a:latin typeface="Times New Roman" panose="02020603050405020304" pitchFamily="18" charset="0"/>
                <a:ea typeface="SimSun" panose="02010600030101010101" pitchFamily="2" charset="-122"/>
              </a:rPr>
              <a:t> gets the lowest </a:t>
            </a:r>
            <a:r>
              <a:rPr lang="en-US" sz="1600" dirty="0">
                <a:solidFill>
                  <a:srgbClr val="FF0000"/>
                </a:solidFill>
                <a:effectLst/>
                <a:latin typeface="Times New Roman" panose="02020603050405020304" pitchFamily="18" charset="0"/>
                <a:ea typeface="SimSun" panose="02010600030101010101" pitchFamily="2" charset="-122"/>
              </a:rPr>
              <a:t>standard deviation </a:t>
            </a:r>
            <a:r>
              <a:rPr lang="en-US" sz="1600" dirty="0">
                <a:effectLst/>
                <a:latin typeface="Times New Roman" panose="02020603050405020304" pitchFamily="18" charset="0"/>
                <a:ea typeface="SimSun" panose="02010600030101010101" pitchFamily="2" charset="-122"/>
              </a:rPr>
              <a:t>among all the approaches. In other words, the performance of </a:t>
            </a:r>
            <a:r>
              <a:rPr lang="en-US" sz="1600" dirty="0" err="1">
                <a:effectLst/>
                <a:latin typeface="Times New Roman" panose="02020603050405020304" pitchFamily="18" charset="0"/>
                <a:ea typeface="SimSun" panose="02010600030101010101" pitchFamily="2" charset="-122"/>
              </a:rPr>
              <a:t>ECSNet</a:t>
            </a:r>
            <a:r>
              <a:rPr lang="en-US" sz="1600" dirty="0">
                <a:effectLst/>
                <a:latin typeface="Times New Roman" panose="02020603050405020304" pitchFamily="18" charset="0"/>
                <a:ea typeface="SimSun" panose="02010600030101010101" pitchFamily="2" charset="-122"/>
              </a:rPr>
              <a:t> is more stable </a:t>
            </a:r>
            <a:r>
              <a:rPr lang="en-US" sz="1600" dirty="0">
                <a:solidFill>
                  <a:srgbClr val="FF0000"/>
                </a:solidFill>
                <a:effectLst/>
                <a:latin typeface="Times New Roman" panose="02020603050405020304" pitchFamily="18" charset="0"/>
                <a:ea typeface="SimSun" panose="02010600030101010101" pitchFamily="2" charset="-122"/>
              </a:rPr>
              <a:t>and robust </a:t>
            </a:r>
            <a:r>
              <a:rPr lang="en-US" sz="1600" dirty="0">
                <a:effectLst/>
                <a:latin typeface="Times New Roman" panose="02020603050405020304" pitchFamily="18" charset="0"/>
                <a:ea typeface="SimSun" panose="02010600030101010101" pitchFamily="2" charset="-122"/>
              </a:rPr>
              <a:t>than other methods.</a:t>
            </a:r>
            <a:r>
              <a:rPr lang="en-US" sz="1600" dirty="0">
                <a:effectLst/>
              </a:rPr>
              <a:t> </a:t>
            </a:r>
            <a:endParaRPr lang="en-US" sz="1600" dirty="0">
              <a:solidFill>
                <a:schemeClr val="tx1"/>
              </a:solidFill>
              <a:effectLst/>
              <a:latin typeface="Times New Roman" panose="02020603050405020304" pitchFamily="18" charset="0"/>
              <a:ea typeface="SimSun" panose="02010600030101010101" pitchFamily="2" charset="-122"/>
            </a:endParaRPr>
          </a:p>
        </p:txBody>
      </p:sp>
      <p:sp>
        <p:nvSpPr>
          <p:cNvPr id="7" name="Title 1">
            <a:extLst>
              <a:ext uri="{FF2B5EF4-FFF2-40B4-BE49-F238E27FC236}">
                <a16:creationId xmlns:a16="http://schemas.microsoft.com/office/drawing/2014/main" id="{0E9EBF02-2203-1285-9894-A4C37AC88B89}"/>
              </a:ext>
            </a:extLst>
          </p:cNvPr>
          <p:cNvSpPr txBox="1">
            <a:spLocks/>
          </p:cNvSpPr>
          <p:nvPr/>
        </p:nvSpPr>
        <p:spPr>
          <a:xfrm>
            <a:off x="452718" y="817001"/>
            <a:ext cx="2700790" cy="71596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9347A"/>
              </a:buClr>
              <a:buSzPts val="1800"/>
              <a:buFont typeface="Montserrat Medium"/>
              <a:buNone/>
              <a:defRPr sz="4000" b="0" i="0" u="none" strike="noStrike" cap="none">
                <a:solidFill>
                  <a:srgbClr val="09347A"/>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a:latin typeface="Times New Roman" panose="02020603050405020304" pitchFamily="18" charset="0"/>
                <a:cs typeface="Times New Roman" panose="02020603050405020304" pitchFamily="18" charset="0"/>
              </a:rPr>
              <a:t>Accuracy evaluation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5455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18DAA3-E85C-6F09-04C5-973A1116E56D}"/>
              </a:ext>
            </a:extLst>
          </p:cNvPr>
          <p:cNvSpPr txBox="1"/>
          <p:nvPr/>
        </p:nvSpPr>
        <p:spPr>
          <a:xfrm>
            <a:off x="5451489" y="1672253"/>
            <a:ext cx="3499471" cy="3539430"/>
          </a:xfrm>
          <a:prstGeom prst="rect">
            <a:avLst/>
          </a:prstGeom>
          <a:noFill/>
        </p:spPr>
        <p:txBody>
          <a:bodyPr wrap="square" rtlCol="0">
            <a:spAutoFit/>
          </a:bodyPr>
          <a:lstStyle/>
          <a:p>
            <a:pPr marL="285750" indent="-285750" algn="just">
              <a:buFont typeface="Wingdings" pitchFamily="2" charset="2"/>
              <a:buChar char="v"/>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visualization of detection results of different deep learning methods on the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DeepCrack</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Dataset: </a:t>
            </a:r>
          </a:p>
          <a:p>
            <a:pPr marL="342900" indent="-342900" algn="just">
              <a:buAutoNum type="alphaLcParenBoth"/>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original image; </a:t>
            </a:r>
          </a:p>
          <a:p>
            <a:pPr marL="342900" indent="-342900" algn="just">
              <a:buAutoNum type="alphaLcParenBoth"/>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ground truth; </a:t>
            </a:r>
          </a:p>
          <a:p>
            <a:pPr marL="342900" indent="-342900" algn="just">
              <a:buAutoNum type="alphaLcParenBoth"/>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LRASPP; </a:t>
            </a:r>
          </a:p>
          <a:p>
            <a:pPr marL="342900" indent="-342900" algn="just">
              <a:buAutoNum type="alphaLcParenBoth"/>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DeepLabv3; </a:t>
            </a:r>
          </a:p>
          <a:p>
            <a:pPr marL="342900" indent="-342900" algn="just">
              <a:buAutoNum type="alphaLcParenBoth"/>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FCN; </a:t>
            </a:r>
          </a:p>
          <a:p>
            <a:pPr marL="342900" indent="-342900" algn="just">
              <a:buAutoNum type="alphaLcParenBoth"/>
            </a:pP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342900" indent="-342900" algn="just">
              <a:buAutoNum type="alphaLcParenBoth"/>
            </a:pP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342900" indent="-342900" algn="just">
              <a:buAutoNum type="alphaLcParenBoth"/>
            </a:pP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ECSNet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342900" indent="-342900" algn="just">
              <a:buAutoNum type="alphaLcParenBoth"/>
            </a:pP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DeepCrack</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p>
          <a:p>
            <a:pPr algn="just"/>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red circle shows models including FCN, DeepLabv3 and LRASPP are intermittent in prediction compared to the ground truth.</a:t>
            </a:r>
            <a:endParaRPr lang="en-US" dirty="0"/>
          </a:p>
        </p:txBody>
      </p:sp>
      <p:pic>
        <p:nvPicPr>
          <p:cNvPr id="6" name="Graphic 14">
            <a:extLst>
              <a:ext uri="{FF2B5EF4-FFF2-40B4-BE49-F238E27FC236}">
                <a16:creationId xmlns:a16="http://schemas.microsoft.com/office/drawing/2014/main" id="{7DFFD7EE-A0BD-35C3-F5D4-093CAC9B2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195" y="1672253"/>
            <a:ext cx="5018980" cy="3513494"/>
          </a:xfrm>
          <a:prstGeom prst="rect">
            <a:avLst/>
          </a:prstGeom>
        </p:spPr>
      </p:pic>
      <p:sp>
        <p:nvSpPr>
          <p:cNvPr id="7" name="Title 1">
            <a:extLst>
              <a:ext uri="{FF2B5EF4-FFF2-40B4-BE49-F238E27FC236}">
                <a16:creationId xmlns:a16="http://schemas.microsoft.com/office/drawing/2014/main" id="{426F6BFD-6F0A-FC8C-59CA-CE0F65A3B07E}"/>
              </a:ext>
            </a:extLst>
          </p:cNvPr>
          <p:cNvSpPr txBox="1">
            <a:spLocks/>
          </p:cNvSpPr>
          <p:nvPr/>
        </p:nvSpPr>
        <p:spPr>
          <a:xfrm>
            <a:off x="336195" y="817001"/>
            <a:ext cx="2700790" cy="71596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9347A"/>
              </a:buClr>
              <a:buSzPts val="1800"/>
              <a:buFont typeface="Montserrat Medium"/>
              <a:buNone/>
              <a:defRPr sz="4000" b="0" i="0" u="none" strike="noStrike" cap="none">
                <a:solidFill>
                  <a:srgbClr val="09347A"/>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a:latin typeface="Times New Roman" panose="02020603050405020304" pitchFamily="18" charset="0"/>
                <a:cs typeface="Times New Roman" panose="02020603050405020304" pitchFamily="18" charset="0"/>
              </a:rPr>
              <a:t>Accuracy evaluation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234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18DAA3-E85C-6F09-04C5-973A1116E56D}"/>
              </a:ext>
            </a:extLst>
          </p:cNvPr>
          <p:cNvSpPr txBox="1"/>
          <p:nvPr/>
        </p:nvSpPr>
        <p:spPr>
          <a:xfrm>
            <a:off x="5451489" y="2223238"/>
            <a:ext cx="3499471" cy="2031325"/>
          </a:xfrm>
          <a:prstGeom prst="rect">
            <a:avLst/>
          </a:prstGeom>
          <a:noFill/>
        </p:spPr>
        <p:txBody>
          <a:bodyPr wrap="square" rtlCol="0">
            <a:spAutoFit/>
          </a:bodyPr>
          <a:lstStyle/>
          <a:p>
            <a:pPr marL="285750" indent="-285750" algn="just">
              <a:buFont typeface="Wingdings" pitchFamily="2" charset="2"/>
              <a:buChar char="v"/>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results from FCN, DeepLabv3 and LRASPP are intermittent compared to the ground truth especially in the red-circle part. The segmented images of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DeepCrack</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ECSNet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and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are quite consistent with the ground truth compared to other models. It is noteworthy that the segmentation results from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DeepCrack</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are the closest to the ground truth. </a:t>
            </a:r>
            <a:endParaRPr lang="en-US" dirty="0"/>
          </a:p>
        </p:txBody>
      </p:sp>
      <p:pic>
        <p:nvPicPr>
          <p:cNvPr id="6" name="Graphic 14">
            <a:extLst>
              <a:ext uri="{FF2B5EF4-FFF2-40B4-BE49-F238E27FC236}">
                <a16:creationId xmlns:a16="http://schemas.microsoft.com/office/drawing/2014/main" id="{7DFFD7EE-A0BD-35C3-F5D4-093CAC9B2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195" y="1672253"/>
            <a:ext cx="5018980" cy="3513494"/>
          </a:xfrm>
          <a:prstGeom prst="rect">
            <a:avLst/>
          </a:prstGeom>
        </p:spPr>
      </p:pic>
      <p:sp>
        <p:nvSpPr>
          <p:cNvPr id="7" name="Title 1">
            <a:extLst>
              <a:ext uri="{FF2B5EF4-FFF2-40B4-BE49-F238E27FC236}">
                <a16:creationId xmlns:a16="http://schemas.microsoft.com/office/drawing/2014/main" id="{426F6BFD-6F0A-FC8C-59CA-CE0F65A3B07E}"/>
              </a:ext>
            </a:extLst>
          </p:cNvPr>
          <p:cNvSpPr txBox="1">
            <a:spLocks/>
          </p:cNvSpPr>
          <p:nvPr/>
        </p:nvSpPr>
        <p:spPr>
          <a:xfrm>
            <a:off x="336195" y="817001"/>
            <a:ext cx="2700790" cy="71596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9347A"/>
              </a:buClr>
              <a:buSzPts val="1800"/>
              <a:buFont typeface="Montserrat Medium"/>
              <a:buNone/>
              <a:defRPr sz="4000" b="0" i="0" u="none" strike="noStrike" cap="none">
                <a:solidFill>
                  <a:srgbClr val="09347A"/>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a:latin typeface="Times New Roman" panose="02020603050405020304" pitchFamily="18" charset="0"/>
                <a:cs typeface="Times New Roman" panose="02020603050405020304" pitchFamily="18" charset="0"/>
              </a:rPr>
              <a:t>Accuracy evaluation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355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18DAA3-E85C-6F09-04C5-973A1116E56D}"/>
              </a:ext>
            </a:extLst>
          </p:cNvPr>
          <p:cNvSpPr txBox="1"/>
          <p:nvPr/>
        </p:nvSpPr>
        <p:spPr>
          <a:xfrm>
            <a:off x="5369427" y="2375638"/>
            <a:ext cx="3499471" cy="1815882"/>
          </a:xfrm>
          <a:prstGeom prst="rect">
            <a:avLst/>
          </a:prstGeom>
          <a:noFill/>
        </p:spPr>
        <p:txBody>
          <a:bodyPr wrap="square" rtlCol="0">
            <a:spAutoFit/>
          </a:bodyPr>
          <a:lstStyle/>
          <a:p>
            <a:pPr marL="285750" indent="-285750" algn="just">
              <a:buFont typeface="Wingdings" pitchFamily="2" charset="2"/>
              <a:buChar char="v"/>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efficiency-related performance of each model. The blue bar stands for the training time used by each model. The yellow bar is the FPS of each model performed on the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DeepCrack</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dataset. The green points are the parameters contained in the models. The black error bar is the standard deviation.</a:t>
            </a:r>
            <a:endParaRPr lang="en-US" dirty="0"/>
          </a:p>
        </p:txBody>
      </p:sp>
      <p:sp>
        <p:nvSpPr>
          <p:cNvPr id="7" name="Title 1">
            <a:extLst>
              <a:ext uri="{FF2B5EF4-FFF2-40B4-BE49-F238E27FC236}">
                <a16:creationId xmlns:a16="http://schemas.microsoft.com/office/drawing/2014/main" id="{426F6BFD-6F0A-FC8C-59CA-CE0F65A3B07E}"/>
              </a:ext>
            </a:extLst>
          </p:cNvPr>
          <p:cNvSpPr txBox="1">
            <a:spLocks/>
          </p:cNvSpPr>
          <p:nvPr/>
        </p:nvSpPr>
        <p:spPr>
          <a:xfrm>
            <a:off x="336195" y="817001"/>
            <a:ext cx="2700790" cy="715962"/>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9347A"/>
              </a:buClr>
              <a:buSzPts val="1800"/>
              <a:buFont typeface="Montserrat Medium"/>
              <a:buNone/>
              <a:defRPr sz="4000" b="0" i="0" u="none" strike="noStrike" cap="none">
                <a:solidFill>
                  <a:srgbClr val="09347A"/>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dirty="0">
                <a:latin typeface="Times New Roman" panose="02020603050405020304" pitchFamily="18" charset="0"/>
                <a:cs typeface="Times New Roman" panose="02020603050405020304" pitchFamily="18" charset="0"/>
              </a:rPr>
              <a:t>Efficiency evaluation</a:t>
            </a:r>
          </a:p>
        </p:txBody>
      </p:sp>
      <p:pic>
        <p:nvPicPr>
          <p:cNvPr id="8" name="Picture 7">
            <a:extLst>
              <a:ext uri="{FF2B5EF4-FFF2-40B4-BE49-F238E27FC236}">
                <a16:creationId xmlns:a16="http://schemas.microsoft.com/office/drawing/2014/main" id="{CB1C36BA-67C3-DF26-D203-818E9DF64B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133" y="1988247"/>
            <a:ext cx="4807465" cy="3556767"/>
          </a:xfrm>
          <a:prstGeom prst="rect">
            <a:avLst/>
          </a:prstGeom>
        </p:spPr>
      </p:pic>
    </p:spTree>
    <p:extLst>
      <p:ext uri="{BB962C8B-B14F-4D97-AF65-F5344CB8AC3E}">
        <p14:creationId xmlns:p14="http://schemas.microsoft.com/office/powerpoint/2010/main" val="399141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18DAA3-E85C-6F09-04C5-973A1116E56D}"/>
              </a:ext>
            </a:extLst>
          </p:cNvPr>
          <p:cNvSpPr txBox="1"/>
          <p:nvPr/>
        </p:nvSpPr>
        <p:spPr>
          <a:xfrm>
            <a:off x="5308334" y="919697"/>
            <a:ext cx="3499471" cy="5262979"/>
          </a:xfrm>
          <a:prstGeom prst="rect">
            <a:avLst/>
          </a:prstGeom>
          <a:noFill/>
        </p:spPr>
        <p:txBody>
          <a:bodyPr wrap="square" rtlCol="0">
            <a:spAutoFit/>
          </a:bodyPr>
          <a:lstStyle/>
          <a:p>
            <a:pPr marL="285750" indent="-285750" algn="just">
              <a:buFont typeface="Wingdings" pitchFamily="2" charset="2"/>
              <a:buChar char="v"/>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training time each model spend is quite consistent with the FPS. In other words, a model’s structure complexity determines its efficiency, no matter in training or predicting. The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DeepCrack</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consumes the highest time to train its parameters and also has the lowest FPS. The proposed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ECSNet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has the highest FPS among all the models which shows its high speed in pavement crack segmentation. It is about 2.5 times faster than the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DeepCrack</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model.</a:t>
            </a:r>
          </a:p>
          <a:p>
            <a:pPr marL="285750" indent="-285750" algn="just">
              <a:buFont typeface="Wingdings" pitchFamily="2" charset="2"/>
              <a:buChar char="v"/>
            </a:pPr>
            <a:endPar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There is no obvious linear relationship between the size of parameters and the efficiency. However, it is obvious that the lightweight models including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LRASPP and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ECSNet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need an averagely lower training time than the complex deep learning-based models (</a:t>
            </a:r>
            <a:r>
              <a:rPr lang="en-US"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DeepCrack</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DeepLabv3 and FCN). Moreover, the lightweight model has a higher FPS in predicting. </a:t>
            </a:r>
          </a:p>
          <a:p>
            <a:pPr marL="285750" indent="-285750" algn="just">
              <a:buFont typeface="Wingdings" pitchFamily="2" charset="2"/>
              <a:buChar char="v"/>
            </a:pPr>
            <a:endPar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Title 1">
            <a:extLst>
              <a:ext uri="{FF2B5EF4-FFF2-40B4-BE49-F238E27FC236}">
                <a16:creationId xmlns:a16="http://schemas.microsoft.com/office/drawing/2014/main" id="{426F6BFD-6F0A-FC8C-59CA-CE0F65A3B07E}"/>
              </a:ext>
            </a:extLst>
          </p:cNvPr>
          <p:cNvSpPr txBox="1">
            <a:spLocks/>
          </p:cNvSpPr>
          <p:nvPr/>
        </p:nvSpPr>
        <p:spPr>
          <a:xfrm>
            <a:off x="336195" y="817001"/>
            <a:ext cx="2700790" cy="715962"/>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9347A"/>
              </a:buClr>
              <a:buSzPts val="1800"/>
              <a:buFont typeface="Montserrat Medium"/>
              <a:buNone/>
              <a:defRPr sz="4000" b="0" i="0" u="none" strike="noStrike" cap="none">
                <a:solidFill>
                  <a:srgbClr val="09347A"/>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dirty="0">
                <a:latin typeface="Times New Roman" panose="02020603050405020304" pitchFamily="18" charset="0"/>
                <a:cs typeface="Times New Roman" panose="02020603050405020304" pitchFamily="18" charset="0"/>
              </a:rPr>
              <a:t>Efficiency evaluation</a:t>
            </a:r>
          </a:p>
        </p:txBody>
      </p:sp>
      <p:pic>
        <p:nvPicPr>
          <p:cNvPr id="8" name="Picture 7">
            <a:extLst>
              <a:ext uri="{FF2B5EF4-FFF2-40B4-BE49-F238E27FC236}">
                <a16:creationId xmlns:a16="http://schemas.microsoft.com/office/drawing/2014/main" id="{CB1C36BA-67C3-DF26-D203-818E9DF64B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133" y="1988247"/>
            <a:ext cx="4807465" cy="3556767"/>
          </a:xfrm>
          <a:prstGeom prst="rect">
            <a:avLst/>
          </a:prstGeom>
        </p:spPr>
      </p:pic>
    </p:spTree>
    <p:extLst>
      <p:ext uri="{BB962C8B-B14F-4D97-AF65-F5344CB8AC3E}">
        <p14:creationId xmlns:p14="http://schemas.microsoft.com/office/powerpoint/2010/main" val="3400696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6581128"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Relationship between the accuracy and efficiency</a:t>
            </a:r>
          </a:p>
        </p:txBody>
      </p:sp>
      <p:sp>
        <p:nvSpPr>
          <p:cNvPr id="5" name="TextBox 4">
            <a:extLst>
              <a:ext uri="{FF2B5EF4-FFF2-40B4-BE49-F238E27FC236}">
                <a16:creationId xmlns:a16="http://schemas.microsoft.com/office/drawing/2014/main" id="{5C18DAA3-E85C-6F09-04C5-973A1116E56D}"/>
              </a:ext>
            </a:extLst>
          </p:cNvPr>
          <p:cNvSpPr txBox="1"/>
          <p:nvPr/>
        </p:nvSpPr>
        <p:spPr>
          <a:xfrm>
            <a:off x="5439766" y="1532963"/>
            <a:ext cx="3499471" cy="4832092"/>
          </a:xfrm>
          <a:prstGeom prst="rect">
            <a:avLst/>
          </a:prstGeom>
          <a:noFill/>
        </p:spPr>
        <p:txBody>
          <a:bodyPr wrap="square" rtlCol="0">
            <a:spAutoFit/>
          </a:bodyPr>
          <a:lstStyle/>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The relationship between </a:t>
            </a:r>
            <a:r>
              <a:rPr lang="en-US" dirty="0" err="1">
                <a:latin typeface="Times New Roman" panose="02020603050405020304" pitchFamily="18" charset="0"/>
                <a:ea typeface="SimSun" panose="02010600030101010101" pitchFamily="2" charset="-122"/>
                <a:cs typeface="Times New Roman" panose="02020603050405020304" pitchFamily="18" charset="0"/>
              </a:rPr>
              <a:t>IoU</a:t>
            </a:r>
            <a:r>
              <a:rPr lang="en-US" dirty="0">
                <a:latin typeface="Times New Roman" panose="02020603050405020304" pitchFamily="18" charset="0"/>
                <a:ea typeface="SimSun" panose="02010600030101010101" pitchFamily="2" charset="-122"/>
                <a:cs typeface="Times New Roman" panose="02020603050405020304" pitchFamily="18" charset="0"/>
              </a:rPr>
              <a:t> and the number of parameters in each model. Each point means a different test and there are three tests for each model. </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The parameters contained in a model are an index to show its proper to be deployed in a mobile device. In other words, a lightweight model is more reasonable for mobile usage. </a:t>
            </a:r>
          </a:p>
          <a:p>
            <a:pPr marL="285750" indent="-285750" algn="just">
              <a:buFont typeface="Wingdings" pitchFamily="2" charset="2"/>
              <a:buChar char="Ø"/>
            </a:pPr>
            <a:r>
              <a:rPr lang="en-US" dirty="0" err="1">
                <a:latin typeface="Times New Roman" panose="02020603050405020304" pitchFamily="18" charset="0"/>
                <a:cs typeface="Times New Roman" panose="02020603050405020304" pitchFamily="18" charset="0"/>
              </a:rPr>
              <a:t>Enet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have nearly the same parameter amount (0.36 M for </a:t>
            </a:r>
            <a:r>
              <a:rPr lang="en-US" dirty="0" err="1">
                <a:latin typeface="Times New Roman" panose="02020603050405020304" pitchFamily="18" charset="0"/>
                <a:cs typeface="Times New Roman" panose="02020603050405020304" pitchFamily="18" charset="0"/>
              </a:rPr>
              <a:t>Enet</a:t>
            </a:r>
            <a:r>
              <a:rPr lang="en-US" dirty="0">
                <a:latin typeface="Times New Roman" panose="02020603050405020304" pitchFamily="18" charset="0"/>
                <a:cs typeface="Times New Roman" panose="02020603050405020304" pitchFamily="18" charset="0"/>
              </a:rPr>
              <a:t> and 0.41 M for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which is much smaller than other models. The average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value of </a:t>
            </a:r>
            <a:r>
              <a:rPr lang="en-US" dirty="0" err="1">
                <a:latin typeface="Times New Roman" panose="02020603050405020304" pitchFamily="18" charset="0"/>
                <a:cs typeface="Times New Roman" panose="02020603050405020304" pitchFamily="18" charset="0"/>
              </a:rPr>
              <a:t>Enet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is 72.86% and 73.08%, respectively. The accuracy of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is a little higher than </a:t>
            </a:r>
            <a:r>
              <a:rPr lang="en-US" dirty="0" err="1">
                <a:latin typeface="Times New Roman" panose="02020603050405020304" pitchFamily="18" charset="0"/>
                <a:cs typeface="Times New Roman" panose="02020603050405020304" pitchFamily="18" charset="0"/>
              </a:rPr>
              <a:t>Enet</a:t>
            </a:r>
            <a:r>
              <a:rPr lang="en-US" dirty="0">
                <a:latin typeface="Times New Roman" panose="02020603050405020304" pitchFamily="18" charset="0"/>
                <a:cs typeface="Times New Roman" panose="02020603050405020304" pitchFamily="18" charset="0"/>
              </a:rPr>
              <a:t>. Furthermore, the standard deviation of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Enet</a:t>
            </a:r>
            <a:r>
              <a:rPr lang="en-US" dirty="0">
                <a:latin typeface="Times New Roman" panose="02020603050405020304" pitchFamily="18" charset="0"/>
                <a:cs typeface="Times New Roman" panose="02020603050405020304" pitchFamily="18" charset="0"/>
              </a:rPr>
              <a:t> (2.26%) is much higher than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(0.12%). It means the performance from </a:t>
            </a:r>
            <a:r>
              <a:rPr lang="en-US" dirty="0" err="1">
                <a:latin typeface="Times New Roman" panose="02020603050405020304" pitchFamily="18" charset="0"/>
                <a:cs typeface="Times New Roman" panose="02020603050405020304" pitchFamily="18" charset="0"/>
              </a:rPr>
              <a:t>Enet</a:t>
            </a:r>
            <a:r>
              <a:rPr lang="en-US" dirty="0">
                <a:latin typeface="Times New Roman" panose="02020603050405020304" pitchFamily="18" charset="0"/>
                <a:cs typeface="Times New Roman" panose="02020603050405020304" pitchFamily="18" charset="0"/>
              </a:rPr>
              <a:t> is not stable enough like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8584ACF8-B985-CDAD-5CBE-52182D051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718" y="2116332"/>
            <a:ext cx="4671535" cy="3252837"/>
          </a:xfrm>
          <a:prstGeom prst="rect">
            <a:avLst/>
          </a:prstGeom>
        </p:spPr>
      </p:pic>
    </p:spTree>
    <p:extLst>
      <p:ext uri="{BB962C8B-B14F-4D97-AF65-F5344CB8AC3E}">
        <p14:creationId xmlns:p14="http://schemas.microsoft.com/office/powerpoint/2010/main" val="2407357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6581128"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Relationship between the accuracy and efficiency</a:t>
            </a:r>
          </a:p>
        </p:txBody>
      </p:sp>
      <p:sp>
        <p:nvSpPr>
          <p:cNvPr id="5" name="TextBox 4">
            <a:extLst>
              <a:ext uri="{FF2B5EF4-FFF2-40B4-BE49-F238E27FC236}">
                <a16:creationId xmlns:a16="http://schemas.microsoft.com/office/drawing/2014/main" id="{5C18DAA3-E85C-6F09-04C5-973A1116E56D}"/>
              </a:ext>
            </a:extLst>
          </p:cNvPr>
          <p:cNvSpPr txBox="1"/>
          <p:nvPr/>
        </p:nvSpPr>
        <p:spPr>
          <a:xfrm>
            <a:off x="5404597" y="1347936"/>
            <a:ext cx="3499471" cy="5047536"/>
          </a:xfrm>
          <a:prstGeom prst="rect">
            <a:avLst/>
          </a:prstGeom>
          <a:noFill/>
        </p:spPr>
        <p:txBody>
          <a:bodyPr wrap="square" rtlCol="0">
            <a:spAutoFit/>
          </a:bodyPr>
          <a:lstStyle/>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The relationship between </a:t>
            </a:r>
            <a:r>
              <a:rPr lang="en-US" dirty="0" err="1">
                <a:latin typeface="Times New Roman" panose="02020603050405020304" pitchFamily="18" charset="0"/>
                <a:ea typeface="SimSun" panose="02010600030101010101" pitchFamily="2" charset="-122"/>
                <a:cs typeface="Times New Roman" panose="02020603050405020304" pitchFamily="18" charset="0"/>
              </a:rPr>
              <a:t>IoU</a:t>
            </a:r>
            <a:r>
              <a:rPr lang="en-US" dirty="0">
                <a:latin typeface="Times New Roman" panose="02020603050405020304" pitchFamily="18" charset="0"/>
                <a:ea typeface="SimSun" panose="02010600030101010101" pitchFamily="2" charset="-122"/>
                <a:cs typeface="Times New Roman" panose="02020603050405020304" pitchFamily="18" charset="0"/>
              </a:rPr>
              <a:t> and Training Time of each model. Each point means a different test and there are three tests for each model.</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The training time shows the model’s consumption on the computational source in order to train its parameters. It is an important factor as the model is always waiting to be updated with the increasing dataset. This is because updating the parameter can help improve the performance. The results show that the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only consumes about 5000 seconds to reach second place in the average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value. Compared with other segmentation algorithms, our proposal approach achieves a trade-off between the amount of training time and accuracy. The LRASPP uses the lowest time (about 2800 seconds) in the training procedure. However, the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metric is quite low (70.5%).</a:t>
            </a:r>
          </a:p>
        </p:txBody>
      </p:sp>
      <p:pic>
        <p:nvPicPr>
          <p:cNvPr id="7" name="Picture 6">
            <a:extLst>
              <a:ext uri="{FF2B5EF4-FFF2-40B4-BE49-F238E27FC236}">
                <a16:creationId xmlns:a16="http://schemas.microsoft.com/office/drawing/2014/main" id="{C83E9C23-8A1F-AAF7-BDFB-2F87247D8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718" y="2292178"/>
            <a:ext cx="4536846" cy="3159052"/>
          </a:xfrm>
          <a:prstGeom prst="rect">
            <a:avLst/>
          </a:prstGeom>
        </p:spPr>
      </p:pic>
    </p:spTree>
    <p:extLst>
      <p:ext uri="{BB962C8B-B14F-4D97-AF65-F5344CB8AC3E}">
        <p14:creationId xmlns:p14="http://schemas.microsoft.com/office/powerpoint/2010/main" val="1929572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p:nvPr/>
        </p:nvSpPr>
        <p:spPr>
          <a:xfrm>
            <a:off x="747346" y="1444063"/>
            <a:ext cx="7086600" cy="2831504"/>
          </a:xfrm>
          <a:prstGeom prst="rect">
            <a:avLst/>
          </a:prstGeom>
          <a:noFill/>
          <a:ln>
            <a:noFill/>
          </a:ln>
        </p:spPr>
        <p:txBody>
          <a:bodyPr spcFirstLastPara="1" wrap="square" lIns="91425" tIns="45700" rIns="91425" bIns="45700" anchor="t" anchorCtr="0">
            <a:spAutoFit/>
          </a:bodyPr>
          <a:lstStyle/>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Background and Motivation</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Arial"/>
              <a:buChar char="❑"/>
            </a:pPr>
            <a:r>
              <a:rPr lang="en-US" sz="2300" b="0" i="0" u="none" strike="noStrike" cap="none" dirty="0">
                <a:solidFill>
                  <a:schemeClr val="dk1"/>
                </a:solidFill>
                <a:latin typeface="Arial"/>
                <a:ea typeface="Arial"/>
                <a:cs typeface="Arial"/>
                <a:sym typeface="Arial"/>
              </a:rPr>
              <a:t>Methodology</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Results</a:t>
            </a:r>
            <a:endParaRPr sz="2300" b="0" i="0" u="none" strike="noStrike" cap="none" dirty="0">
              <a:solidFill>
                <a:srgbClr val="000000"/>
              </a:solidFill>
              <a:latin typeface="Arial"/>
              <a:ea typeface="Arial"/>
              <a:cs typeface="Arial"/>
              <a:sym typeface="Arial"/>
            </a:endParaRPr>
          </a:p>
          <a:p>
            <a:pPr marL="0" marR="0" lvl="0" indent="0" algn="l" rtl="0">
              <a:lnSpc>
                <a:spcPct val="200000"/>
              </a:lnSpc>
              <a:spcBef>
                <a:spcPts val="0"/>
              </a:spcBef>
              <a:spcAft>
                <a:spcPts val="0"/>
              </a:spcAft>
              <a:buNone/>
            </a:pPr>
            <a:endParaRPr sz="2000" b="0" i="0" u="none" strike="noStrike" cap="none" dirty="0">
              <a:solidFill>
                <a:srgbClr val="000000"/>
              </a:solidFill>
              <a:latin typeface="Arial"/>
              <a:ea typeface="Arial"/>
              <a:cs typeface="Arial"/>
              <a:sym typeface="Aria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6581128"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Relationship between the accuracy and efficiency</a:t>
            </a:r>
          </a:p>
        </p:txBody>
      </p:sp>
      <p:sp>
        <p:nvSpPr>
          <p:cNvPr id="5" name="TextBox 4">
            <a:extLst>
              <a:ext uri="{FF2B5EF4-FFF2-40B4-BE49-F238E27FC236}">
                <a16:creationId xmlns:a16="http://schemas.microsoft.com/office/drawing/2014/main" id="{5C18DAA3-E85C-6F09-04C5-973A1116E56D}"/>
              </a:ext>
            </a:extLst>
          </p:cNvPr>
          <p:cNvSpPr txBox="1"/>
          <p:nvPr/>
        </p:nvSpPr>
        <p:spPr>
          <a:xfrm>
            <a:off x="5439766" y="1532963"/>
            <a:ext cx="3499471" cy="4832092"/>
          </a:xfrm>
          <a:prstGeom prst="rect">
            <a:avLst/>
          </a:prstGeom>
          <a:noFill/>
        </p:spPr>
        <p:txBody>
          <a:bodyPr wrap="square" rtlCol="0">
            <a:spAutoFit/>
          </a:bodyPr>
          <a:lstStyle/>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The relationship between </a:t>
            </a:r>
            <a:r>
              <a:rPr lang="en-US" dirty="0" err="1">
                <a:latin typeface="Times New Roman" panose="02020603050405020304" pitchFamily="18" charset="0"/>
                <a:ea typeface="SimSun" panose="02010600030101010101" pitchFamily="2" charset="-122"/>
                <a:cs typeface="Times New Roman" panose="02020603050405020304" pitchFamily="18" charset="0"/>
              </a:rPr>
              <a:t>IoU</a:t>
            </a:r>
            <a:r>
              <a:rPr lang="en-US" dirty="0">
                <a:latin typeface="Times New Roman" panose="02020603050405020304" pitchFamily="18" charset="0"/>
                <a:ea typeface="SimSun" panose="02010600030101010101" pitchFamily="2" charset="-122"/>
                <a:cs typeface="Times New Roman" panose="02020603050405020304" pitchFamily="18" charset="0"/>
              </a:rPr>
              <a:t> and FPS in each model. Each point means a different test and there are three tests for each model.</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Ø"/>
            </a:pPr>
            <a:r>
              <a:rPr lang="en-US" dirty="0">
                <a:latin typeface="Times New Roman" panose="02020603050405020304" pitchFamily="18" charset="0"/>
                <a:cs typeface="Times New Roman" panose="02020603050405020304" pitchFamily="18" charset="0"/>
              </a:rPr>
              <a:t>the proposed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gets an absolutely higher FPS (73.29) than any other models. The proposed method shows great potential in real-time applications as the FPS is an important index for pavement crack real-time detecting. However, it worth noticed that the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of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doesn’t drop when the network pays more attention to improving its performance on the information compression and detection speed. It only losses 2.8% of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compared to the model </a:t>
            </a:r>
            <a:r>
              <a:rPr lang="en-US" dirty="0" err="1">
                <a:latin typeface="Times New Roman" panose="02020603050405020304" pitchFamily="18" charset="0"/>
                <a:cs typeface="Times New Roman" panose="02020603050405020304" pitchFamily="18" charset="0"/>
              </a:rPr>
              <a:t>DeepCrack</a:t>
            </a:r>
            <a:r>
              <a:rPr lang="en-US" dirty="0">
                <a:latin typeface="Times New Roman" panose="02020603050405020304" pitchFamily="18" charset="0"/>
                <a:cs typeface="Times New Roman" panose="02020603050405020304" pitchFamily="18" charset="0"/>
              </a:rPr>
              <a:t>. However, the FPS of </a:t>
            </a:r>
            <a:r>
              <a:rPr lang="en-US" dirty="0" err="1">
                <a:latin typeface="Times New Roman" panose="02020603050405020304" pitchFamily="18" charset="0"/>
                <a:cs typeface="Times New Roman" panose="02020603050405020304" pitchFamily="18" charset="0"/>
              </a:rPr>
              <a:t>ECSNet</a:t>
            </a:r>
            <a:r>
              <a:rPr lang="en-US" dirty="0">
                <a:latin typeface="Times New Roman" panose="02020603050405020304" pitchFamily="18" charset="0"/>
                <a:cs typeface="Times New Roman" panose="02020603050405020304" pitchFamily="18" charset="0"/>
              </a:rPr>
              <a:t> is 2.5 times higher than </a:t>
            </a:r>
            <a:r>
              <a:rPr lang="en-US" dirty="0" err="1">
                <a:latin typeface="Times New Roman" panose="02020603050405020304" pitchFamily="18" charset="0"/>
                <a:cs typeface="Times New Roman" panose="02020603050405020304" pitchFamily="18" charset="0"/>
              </a:rPr>
              <a:t>DeepCrack</a:t>
            </a:r>
            <a:r>
              <a:rPr lang="en-US" dirty="0">
                <a:latin typeface="Times New Roman" panose="02020603050405020304" pitchFamily="18" charset="0"/>
                <a:cs typeface="Times New Roman" panose="02020603050405020304" pitchFamily="18" charset="0"/>
              </a:rPr>
              <a:t> (29.5). In other words, our designed network makes a trade-off between the model’s accuracy metrics and real-time requirements.</a:t>
            </a:r>
          </a:p>
        </p:txBody>
      </p:sp>
      <p:pic>
        <p:nvPicPr>
          <p:cNvPr id="7" name="Picture 6">
            <a:extLst>
              <a:ext uri="{FF2B5EF4-FFF2-40B4-BE49-F238E27FC236}">
                <a16:creationId xmlns:a16="http://schemas.microsoft.com/office/drawing/2014/main" id="{5614DE90-F094-927D-3D55-E71141CFE7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717" y="2104609"/>
            <a:ext cx="4604191" cy="3205945"/>
          </a:xfrm>
          <a:prstGeom prst="rect">
            <a:avLst/>
          </a:prstGeom>
        </p:spPr>
      </p:pic>
    </p:spTree>
    <p:extLst>
      <p:ext uri="{BB962C8B-B14F-4D97-AF65-F5344CB8AC3E}">
        <p14:creationId xmlns:p14="http://schemas.microsoft.com/office/powerpoint/2010/main" val="224701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D8CBF522-F0FC-96C7-CDDE-E9E101AAA628}"/>
              </a:ext>
            </a:extLst>
          </p:cNvPr>
          <p:cNvSpPr txBox="1"/>
          <p:nvPr/>
        </p:nvSpPr>
        <p:spPr>
          <a:xfrm>
            <a:off x="452718" y="1427973"/>
            <a:ext cx="7842922" cy="4401205"/>
          </a:xfrm>
          <a:prstGeom prst="rect">
            <a:avLst/>
          </a:prstGeom>
          <a:noFill/>
        </p:spPr>
        <p:txBody>
          <a:bodyPr wrap="square">
            <a:spAutoFit/>
          </a:bodyPr>
          <a:lstStyle/>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In this work, an </a:t>
            </a:r>
            <a:r>
              <a:rPr lang="en-US" dirty="0" err="1">
                <a:latin typeface="Times New Roman" panose="02020603050405020304" pitchFamily="18" charset="0"/>
                <a:ea typeface="SimSun" panose="02010600030101010101" pitchFamily="2" charset="-122"/>
                <a:cs typeface="Times New Roman" panose="02020603050405020304" pitchFamily="18" charset="0"/>
              </a:rPr>
              <a:t>ECSNet</a:t>
            </a:r>
            <a:r>
              <a:rPr lang="en-US" dirty="0">
                <a:latin typeface="Times New Roman" panose="02020603050405020304" pitchFamily="18" charset="0"/>
                <a:ea typeface="SimSun" panose="02010600030101010101" pitchFamily="2" charset="-122"/>
                <a:cs typeface="Times New Roman" panose="02020603050405020304" pitchFamily="18" charset="0"/>
              </a:rPr>
              <a:t> is proposed for real-time pavement crack detection tasks. It is designed as a </a:t>
            </a:r>
            <a:r>
              <a:rPr lang="en-US" b="1" dirty="0">
                <a:latin typeface="Times New Roman" panose="02020603050405020304" pitchFamily="18" charset="0"/>
                <a:ea typeface="SimSun" panose="02010600030101010101" pitchFamily="2" charset="-122"/>
                <a:cs typeface="Times New Roman" panose="02020603050405020304" pitchFamily="18" charset="0"/>
              </a:rPr>
              <a:t>lightweight real-time semantic segmentation model </a:t>
            </a:r>
            <a:r>
              <a:rPr lang="en-US" dirty="0">
                <a:latin typeface="Times New Roman" panose="02020603050405020304" pitchFamily="18" charset="0"/>
                <a:ea typeface="SimSun" panose="02010600030101010101" pitchFamily="2" charset="-122"/>
                <a:cs typeface="Times New Roman" panose="02020603050405020304" pitchFamily="18" charset="0"/>
              </a:rPr>
              <a:t>with high computational efficiency. An ECS-block consisting of 1×1 Conv2D, </a:t>
            </a:r>
            <a:r>
              <a:rPr lang="en-US" dirty="0" err="1">
                <a:latin typeface="Times New Roman" panose="02020603050405020304" pitchFamily="18" charset="0"/>
                <a:ea typeface="SimSun" panose="02010600030101010101" pitchFamily="2" charset="-122"/>
                <a:cs typeface="Times New Roman" panose="02020603050405020304" pitchFamily="18" charset="0"/>
              </a:rPr>
              <a:t>n×n</a:t>
            </a:r>
            <a:r>
              <a:rPr lang="en-US" dirty="0">
                <a:latin typeface="Times New Roman" panose="02020603050405020304" pitchFamily="18" charset="0"/>
                <a:ea typeface="SimSun" panose="02010600030101010101" pitchFamily="2" charset="-122"/>
                <a:cs typeface="Times New Roman" panose="02020603050405020304" pitchFamily="18" charset="0"/>
              </a:rPr>
              <a:t> Conv2D and 1×1 Conv2D is introduced to network as an alternative of a normal </a:t>
            </a:r>
            <a:r>
              <a:rPr lang="en-US" dirty="0" err="1">
                <a:latin typeface="Times New Roman" panose="02020603050405020304" pitchFamily="18" charset="0"/>
                <a:ea typeface="SimSun" panose="02010600030101010101" pitchFamily="2" charset="-122"/>
                <a:cs typeface="Times New Roman" panose="02020603050405020304" pitchFamily="18" charset="0"/>
              </a:rPr>
              <a:t>n×n</a:t>
            </a:r>
            <a:r>
              <a:rPr lang="en-US" dirty="0">
                <a:latin typeface="Times New Roman" panose="02020603050405020304" pitchFamily="18" charset="0"/>
                <a:ea typeface="SimSun" panose="02010600030101010101" pitchFamily="2" charset="-122"/>
                <a:cs typeface="Times New Roman" panose="02020603050405020304" pitchFamily="18" charset="0"/>
              </a:rPr>
              <a:t> Conv2D to reduce the model parameter and improve the computing speed. A parallel max pooling and convolutional operation are also introduced in the network to replace the sequence of convolution layer and max pooling layer, which speed up the downsizing and filtering process.</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The proposed </a:t>
            </a:r>
            <a:r>
              <a:rPr lang="en-US" dirty="0" err="1">
                <a:latin typeface="Times New Roman" panose="02020603050405020304" pitchFamily="18" charset="0"/>
                <a:ea typeface="SimSun" panose="02010600030101010101" pitchFamily="2" charset="-122"/>
                <a:cs typeface="Times New Roman" panose="02020603050405020304" pitchFamily="18" charset="0"/>
              </a:rPr>
              <a:t>ECSNet</a:t>
            </a:r>
            <a:r>
              <a:rPr lang="en-US" dirty="0">
                <a:latin typeface="Times New Roman" panose="02020603050405020304" pitchFamily="18" charset="0"/>
                <a:ea typeface="SimSun" panose="02010600030101010101" pitchFamily="2" charset="-122"/>
                <a:cs typeface="Times New Roman" panose="02020603050405020304" pitchFamily="18" charset="0"/>
              </a:rPr>
              <a:t> is compared with other popular models, including DeepLabv3, LRASPP, FCN, </a:t>
            </a:r>
            <a:r>
              <a:rPr lang="en-US" dirty="0" err="1">
                <a:latin typeface="Times New Roman" panose="02020603050405020304" pitchFamily="18" charset="0"/>
                <a:ea typeface="SimSun" panose="02010600030101010101" pitchFamily="2" charset="-122"/>
                <a:cs typeface="Times New Roman" panose="02020603050405020304" pitchFamily="18" charset="0"/>
              </a:rPr>
              <a:t>Enet</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dirty="0" err="1">
                <a:latin typeface="Times New Roman" panose="02020603050405020304" pitchFamily="18" charset="0"/>
                <a:ea typeface="SimSun" panose="02010600030101010101" pitchFamily="2" charset="-122"/>
                <a:cs typeface="Times New Roman" panose="02020603050405020304" pitchFamily="18" charset="0"/>
              </a:rPr>
              <a:t>Unet</a:t>
            </a:r>
            <a:r>
              <a:rPr lang="en-US" dirty="0">
                <a:latin typeface="Times New Roman" panose="02020603050405020304" pitchFamily="18" charset="0"/>
                <a:ea typeface="SimSun" panose="02010600030101010101" pitchFamily="2" charset="-122"/>
                <a:cs typeface="Times New Roman" panose="02020603050405020304" pitchFamily="18" charset="0"/>
              </a:rPr>
              <a:t>, and </a:t>
            </a:r>
            <a:r>
              <a:rPr lang="en-US" dirty="0" err="1">
                <a:latin typeface="Times New Roman" panose="02020603050405020304" pitchFamily="18" charset="0"/>
                <a:ea typeface="SimSun" panose="02010600030101010101" pitchFamily="2" charset="-122"/>
                <a:cs typeface="Times New Roman" panose="02020603050405020304" pitchFamily="18" charset="0"/>
              </a:rPr>
              <a:t>DeepCrack</a:t>
            </a:r>
            <a:r>
              <a:rPr lang="en-US" dirty="0">
                <a:latin typeface="Times New Roman" panose="02020603050405020304" pitchFamily="18" charset="0"/>
                <a:ea typeface="SimSun" panose="02010600030101010101" pitchFamily="2" charset="-122"/>
                <a:cs typeface="Times New Roman" panose="02020603050405020304" pitchFamily="18" charset="0"/>
              </a:rPr>
              <a:t>. According to the overall performance on the </a:t>
            </a:r>
            <a:r>
              <a:rPr lang="en-US" dirty="0" err="1">
                <a:latin typeface="Times New Roman" panose="02020603050405020304" pitchFamily="18" charset="0"/>
                <a:ea typeface="SimSun" panose="02010600030101010101" pitchFamily="2" charset="-122"/>
                <a:cs typeface="Times New Roman" panose="02020603050405020304" pitchFamily="18" charset="0"/>
              </a:rPr>
              <a:t>DeepCrack</a:t>
            </a:r>
            <a:r>
              <a:rPr lang="en-US" dirty="0">
                <a:latin typeface="Times New Roman" panose="02020603050405020304" pitchFamily="18" charset="0"/>
                <a:ea typeface="SimSun" panose="02010600030101010101" pitchFamily="2" charset="-122"/>
                <a:cs typeface="Times New Roman" panose="02020603050405020304" pitchFamily="18" charset="0"/>
              </a:rPr>
              <a:t> Dataset, the </a:t>
            </a:r>
            <a:r>
              <a:rPr lang="en-US" dirty="0" err="1">
                <a:latin typeface="Times New Roman" panose="02020603050405020304" pitchFamily="18" charset="0"/>
                <a:ea typeface="SimSun" panose="02010600030101010101" pitchFamily="2" charset="-122"/>
                <a:cs typeface="Times New Roman" panose="02020603050405020304" pitchFamily="18" charset="0"/>
              </a:rPr>
              <a:t>ECSNet</a:t>
            </a:r>
            <a:r>
              <a:rPr lang="en-US" dirty="0">
                <a:latin typeface="Times New Roman" panose="02020603050405020304" pitchFamily="18" charset="0"/>
                <a:ea typeface="SimSun" panose="02010600030101010101" pitchFamily="2" charset="-122"/>
                <a:cs typeface="Times New Roman" panose="02020603050405020304" pitchFamily="18" charset="0"/>
              </a:rPr>
              <a:t> obtains an F1 score of </a:t>
            </a:r>
            <a:r>
              <a:rPr lang="en-US" b="1" dirty="0">
                <a:latin typeface="Times New Roman" panose="02020603050405020304" pitchFamily="18" charset="0"/>
                <a:ea typeface="SimSun" panose="02010600030101010101" pitchFamily="2" charset="-122"/>
                <a:cs typeface="Times New Roman" panose="02020603050405020304" pitchFamily="18" charset="0"/>
              </a:rPr>
              <a:t>84.45%</a:t>
            </a:r>
            <a:r>
              <a:rPr lang="en-US" dirty="0">
                <a:latin typeface="Times New Roman" panose="02020603050405020304" pitchFamily="18" charset="0"/>
                <a:ea typeface="SimSun" panose="02010600030101010101" pitchFamily="2" charset="-122"/>
                <a:cs typeface="Times New Roman" panose="02020603050405020304" pitchFamily="18" charset="0"/>
              </a:rPr>
              <a:t> and an </a:t>
            </a:r>
            <a:r>
              <a:rPr lang="en-US" dirty="0" err="1">
                <a:latin typeface="Times New Roman" panose="02020603050405020304" pitchFamily="18" charset="0"/>
                <a:ea typeface="SimSun" panose="02010600030101010101" pitchFamily="2" charset="-122"/>
                <a:cs typeface="Times New Roman" panose="02020603050405020304" pitchFamily="18" charset="0"/>
              </a:rPr>
              <a:t>IoU</a:t>
            </a:r>
            <a:r>
              <a:rPr lang="en-US" dirty="0">
                <a:latin typeface="Times New Roman" panose="02020603050405020304" pitchFamily="18" charset="0"/>
                <a:ea typeface="SimSun" panose="02010600030101010101" pitchFamily="2" charset="-122"/>
                <a:cs typeface="Times New Roman" panose="02020603050405020304" pitchFamily="18" charset="0"/>
              </a:rPr>
              <a:t> of </a:t>
            </a:r>
            <a:r>
              <a:rPr lang="en-US" b="1" dirty="0">
                <a:latin typeface="Times New Roman" panose="02020603050405020304" pitchFamily="18" charset="0"/>
                <a:ea typeface="SimSun" panose="02010600030101010101" pitchFamily="2" charset="-122"/>
                <a:cs typeface="Times New Roman" panose="02020603050405020304" pitchFamily="18" charset="0"/>
              </a:rPr>
              <a:t>73.08%, </a:t>
            </a:r>
            <a:r>
              <a:rPr lang="en-US" dirty="0">
                <a:latin typeface="Times New Roman" panose="02020603050405020304" pitchFamily="18" charset="0"/>
                <a:ea typeface="SimSun" panose="02010600030101010101" pitchFamily="2" charset="-122"/>
                <a:cs typeface="Times New Roman" panose="02020603050405020304" pitchFamily="18" charset="0"/>
              </a:rPr>
              <a:t>which </a:t>
            </a:r>
            <a:r>
              <a:rPr lang="en-US" b="1" dirty="0">
                <a:latin typeface="Times New Roman" panose="02020603050405020304" pitchFamily="18" charset="0"/>
                <a:ea typeface="SimSun" panose="02010600030101010101" pitchFamily="2" charset="-122"/>
                <a:cs typeface="Times New Roman" panose="02020603050405020304" pitchFamily="18" charset="0"/>
              </a:rPr>
              <a:t>outperforms</a:t>
            </a:r>
            <a:r>
              <a:rPr lang="en-US" dirty="0">
                <a:latin typeface="Times New Roman" panose="02020603050405020304" pitchFamily="18" charset="0"/>
                <a:ea typeface="SimSun" panose="02010600030101010101" pitchFamily="2" charset="-122"/>
                <a:cs typeface="Times New Roman" panose="02020603050405020304" pitchFamily="18" charset="0"/>
              </a:rPr>
              <a:t> all the popular models except the model </a:t>
            </a:r>
            <a:r>
              <a:rPr lang="en-US" dirty="0" err="1">
                <a:latin typeface="Times New Roman" panose="02020603050405020304" pitchFamily="18" charset="0"/>
                <a:ea typeface="SimSun" panose="02010600030101010101" pitchFamily="2" charset="-122"/>
                <a:cs typeface="Times New Roman" panose="02020603050405020304" pitchFamily="18" charset="0"/>
              </a:rPr>
              <a:t>DeepCrack</a:t>
            </a:r>
            <a:r>
              <a:rPr lang="en-US" dirty="0">
                <a:latin typeface="Times New Roman" panose="02020603050405020304" pitchFamily="18" charset="0"/>
                <a:ea typeface="SimSun" panose="02010600030101010101" pitchFamily="2" charset="-122"/>
                <a:cs typeface="Times New Roman" panose="02020603050405020304" pitchFamily="18" charset="0"/>
              </a:rPr>
              <a:t>. </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The segmentation result from </a:t>
            </a:r>
            <a:r>
              <a:rPr lang="en-US" dirty="0" err="1">
                <a:latin typeface="Times New Roman" panose="02020603050405020304" pitchFamily="18" charset="0"/>
                <a:ea typeface="SimSun" panose="02010600030101010101" pitchFamily="2" charset="-122"/>
                <a:cs typeface="Times New Roman" panose="02020603050405020304" pitchFamily="18" charset="0"/>
              </a:rPr>
              <a:t>ECSNet</a:t>
            </a:r>
            <a:r>
              <a:rPr lang="en-US" dirty="0">
                <a:latin typeface="Times New Roman" panose="02020603050405020304" pitchFamily="18" charset="0"/>
                <a:ea typeface="SimSun" panose="02010600030101010101" pitchFamily="2" charset="-122"/>
                <a:cs typeface="Times New Roman" panose="02020603050405020304" pitchFamily="18" charset="0"/>
              </a:rPr>
              <a:t> is clearer and more continuous than DeepLabv3, LRASPP and FCN. It is also demonstrated that the </a:t>
            </a:r>
            <a:r>
              <a:rPr lang="en-US" dirty="0" err="1">
                <a:latin typeface="Times New Roman" panose="02020603050405020304" pitchFamily="18" charset="0"/>
                <a:ea typeface="SimSun" panose="02010600030101010101" pitchFamily="2" charset="-122"/>
                <a:cs typeface="Times New Roman" panose="02020603050405020304" pitchFamily="18" charset="0"/>
              </a:rPr>
              <a:t>ECSNet</a:t>
            </a:r>
            <a:r>
              <a:rPr lang="en-US" dirty="0">
                <a:latin typeface="Times New Roman" panose="02020603050405020304" pitchFamily="18" charset="0"/>
                <a:ea typeface="SimSun" panose="02010600030101010101" pitchFamily="2" charset="-122"/>
                <a:cs typeface="Times New Roman" panose="02020603050405020304" pitchFamily="18" charset="0"/>
              </a:rPr>
              <a:t> has the highest FPS (</a:t>
            </a:r>
            <a:r>
              <a:rPr 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73.29</a:t>
            </a:r>
            <a:r>
              <a:rPr lang="en-US" dirty="0">
                <a:latin typeface="Times New Roman" panose="02020603050405020304" pitchFamily="18" charset="0"/>
                <a:ea typeface="SimSun" panose="02010600030101010101" pitchFamily="2" charset="-122"/>
                <a:cs typeface="Times New Roman" panose="02020603050405020304" pitchFamily="18" charset="0"/>
              </a:rPr>
              <a:t>) and lowest training time (5011 seconds) among all trained models. </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The </a:t>
            </a:r>
            <a:r>
              <a:rPr lang="en-US" dirty="0" err="1">
                <a:latin typeface="Times New Roman" panose="02020603050405020304" pitchFamily="18" charset="0"/>
                <a:ea typeface="SimSun" panose="02010600030101010101" pitchFamily="2" charset="-122"/>
                <a:cs typeface="Times New Roman" panose="02020603050405020304" pitchFamily="18" charset="0"/>
              </a:rPr>
              <a:t>ECSNet</a:t>
            </a:r>
            <a:r>
              <a:rPr lang="en-US" dirty="0">
                <a:latin typeface="Times New Roman" panose="02020603050405020304" pitchFamily="18" charset="0"/>
                <a:ea typeface="SimSun" panose="02010600030101010101" pitchFamily="2" charset="-122"/>
                <a:cs typeface="Times New Roman" panose="02020603050405020304" pitchFamily="18" charset="0"/>
              </a:rPr>
              <a:t> keeps a good balance between the accuracy and efficiency metrics. It only losses 2.8% of </a:t>
            </a:r>
            <a:r>
              <a:rPr lang="en-US" dirty="0" err="1">
                <a:latin typeface="Times New Roman" panose="02020603050405020304" pitchFamily="18" charset="0"/>
                <a:ea typeface="SimSun" panose="02010600030101010101" pitchFamily="2" charset="-122"/>
                <a:cs typeface="Times New Roman" panose="02020603050405020304" pitchFamily="18" charset="0"/>
              </a:rPr>
              <a:t>IoU</a:t>
            </a:r>
            <a:r>
              <a:rPr lang="en-US" dirty="0">
                <a:latin typeface="Times New Roman" panose="02020603050405020304" pitchFamily="18" charset="0"/>
                <a:ea typeface="SimSun" panose="02010600030101010101" pitchFamily="2" charset="-122"/>
                <a:cs typeface="Times New Roman" panose="02020603050405020304" pitchFamily="18" charset="0"/>
              </a:rPr>
              <a:t> to gain a 2.5 times higher FPS compared to </a:t>
            </a:r>
            <a:r>
              <a:rPr lang="en-US" dirty="0" err="1">
                <a:latin typeface="Times New Roman" panose="02020603050405020304" pitchFamily="18" charset="0"/>
                <a:ea typeface="SimSun" panose="02010600030101010101" pitchFamily="2" charset="-122"/>
                <a:cs typeface="Times New Roman" panose="02020603050405020304" pitchFamily="18" charset="0"/>
              </a:rPr>
              <a:t>DeepCrack</a:t>
            </a:r>
            <a:r>
              <a:rPr lang="en-US" dirty="0">
                <a:latin typeface="Times New Roman" panose="02020603050405020304" pitchFamily="18" charset="0"/>
                <a:ea typeface="SimSun" panose="02010600030101010101" pitchFamily="2" charset="-122"/>
                <a:cs typeface="Times New Roman" panose="02020603050405020304" pitchFamily="18" charset="0"/>
              </a:rPr>
              <a:t> model, which shows that </a:t>
            </a:r>
            <a:r>
              <a:rPr lang="en-US" dirty="0" err="1">
                <a:latin typeface="Times New Roman" panose="02020603050405020304" pitchFamily="18" charset="0"/>
                <a:ea typeface="SimSun" panose="02010600030101010101" pitchFamily="2" charset="-122"/>
                <a:cs typeface="Times New Roman" panose="02020603050405020304" pitchFamily="18" charset="0"/>
              </a:rPr>
              <a:t>ECSNet</a:t>
            </a:r>
            <a:r>
              <a:rPr lang="en-US" dirty="0">
                <a:latin typeface="Times New Roman" panose="02020603050405020304" pitchFamily="18" charset="0"/>
                <a:ea typeface="SimSun" panose="02010600030101010101" pitchFamily="2" charset="-122"/>
                <a:cs typeface="Times New Roman" panose="02020603050405020304" pitchFamily="18" charset="0"/>
              </a:rPr>
              <a:t> is a well-designed real-time image segmentation algorithm for the pavement crack detection task.</a:t>
            </a:r>
          </a:p>
        </p:txBody>
      </p:sp>
    </p:spTree>
    <p:extLst>
      <p:ext uri="{BB962C8B-B14F-4D97-AF65-F5344CB8AC3E}">
        <p14:creationId xmlns:p14="http://schemas.microsoft.com/office/powerpoint/2010/main" val="364514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5" name="Rectangle 4">
            <a:extLst>
              <a:ext uri="{FF2B5EF4-FFF2-40B4-BE49-F238E27FC236}">
                <a16:creationId xmlns:a16="http://schemas.microsoft.com/office/drawing/2014/main" id="{616D38ED-9FBF-7B97-DF44-CB4D2A789085}"/>
              </a:ext>
            </a:extLst>
          </p:cNvPr>
          <p:cNvSpPr/>
          <p:nvPr/>
        </p:nvSpPr>
        <p:spPr>
          <a:xfrm>
            <a:off x="2443404" y="2693014"/>
            <a:ext cx="3944333" cy="1200329"/>
          </a:xfrm>
          <a:prstGeom prst="rect">
            <a:avLst/>
          </a:prstGeom>
          <a:noFill/>
        </p:spPr>
        <p:txBody>
          <a:bodyPr wrap="square" lIns="91440" tIns="45720" rIns="91440" bIns="45720">
            <a:spAutoFit/>
          </a:bodyPr>
          <a:lstStyle/>
          <a:p>
            <a:pPr algn="ctr"/>
            <a:r>
              <a:rPr lang="en-US" sz="7200" b="1" cap="none"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Thanks</a:t>
            </a:r>
            <a:endParaRPr lang="en-US" sz="72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44212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20" name="TextBox 19">
            <a:extLst>
              <a:ext uri="{FF2B5EF4-FFF2-40B4-BE49-F238E27FC236}">
                <a16:creationId xmlns:a16="http://schemas.microsoft.com/office/drawing/2014/main" id="{2FE21017-7ADC-E5C3-72F2-E0E099D48809}"/>
              </a:ext>
            </a:extLst>
          </p:cNvPr>
          <p:cNvSpPr txBox="1"/>
          <p:nvPr/>
        </p:nvSpPr>
        <p:spPr>
          <a:xfrm>
            <a:off x="385927" y="1726137"/>
            <a:ext cx="4953666" cy="1477328"/>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Due to the extreme environments, the infrastructure of transportation, especially pavements, are easily broken and damaged. </a:t>
            </a:r>
          </a:p>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The crack is one of the most severe defects. </a:t>
            </a:r>
          </a:p>
        </p:txBody>
      </p:sp>
      <p:sp>
        <p:nvSpPr>
          <p:cNvPr id="5" name="Title 1">
            <a:extLst>
              <a:ext uri="{FF2B5EF4-FFF2-40B4-BE49-F238E27FC236}">
                <a16:creationId xmlns:a16="http://schemas.microsoft.com/office/drawing/2014/main" id="{BC8EA1BD-7696-6742-83BB-C12CD1537578}"/>
              </a:ext>
            </a:extLst>
          </p:cNvPr>
          <p:cNvSpPr txBox="1">
            <a:spLocks/>
          </p:cNvSpPr>
          <p:nvPr/>
        </p:nvSpPr>
        <p:spPr>
          <a:xfrm>
            <a:off x="382379" y="1039740"/>
            <a:ext cx="1828800" cy="71596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latin typeface="Times New Roman" panose="02020603050405020304" pitchFamily="18" charset="0"/>
                <a:cs typeface="Times New Roman" panose="02020603050405020304" pitchFamily="18" charset="0"/>
              </a:rPr>
              <a:t>Background</a:t>
            </a:r>
          </a:p>
        </p:txBody>
      </p:sp>
      <p:sp>
        <p:nvSpPr>
          <p:cNvPr id="9" name="圆角矩形 82">
            <a:extLst>
              <a:ext uri="{FF2B5EF4-FFF2-40B4-BE49-F238E27FC236}">
                <a16:creationId xmlns:a16="http://schemas.microsoft.com/office/drawing/2014/main" id="{8D0885B2-78EA-665B-73E8-A50CB5642D9F}"/>
              </a:ext>
            </a:extLst>
          </p:cNvPr>
          <p:cNvSpPr/>
          <p:nvPr/>
        </p:nvSpPr>
        <p:spPr>
          <a:xfrm>
            <a:off x="713048" y="3234893"/>
            <a:ext cx="3502623" cy="253493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10" name="Picture 9">
            <a:extLst>
              <a:ext uri="{FF2B5EF4-FFF2-40B4-BE49-F238E27FC236}">
                <a16:creationId xmlns:a16="http://schemas.microsoft.com/office/drawing/2014/main" id="{58CF74A4-A0DA-0BB9-9B7B-33E49A0CBF94}"/>
              </a:ext>
            </a:extLst>
          </p:cNvPr>
          <p:cNvPicPr>
            <a:picLocks noChangeAspect="1"/>
          </p:cNvPicPr>
          <p:nvPr/>
        </p:nvPicPr>
        <p:blipFill>
          <a:blip r:embed="rId3"/>
          <a:stretch>
            <a:fillRect/>
          </a:stretch>
        </p:blipFill>
        <p:spPr>
          <a:xfrm>
            <a:off x="847330" y="4554600"/>
            <a:ext cx="1571916" cy="1109588"/>
          </a:xfrm>
          <a:prstGeom prst="rect">
            <a:avLst/>
          </a:prstGeom>
        </p:spPr>
      </p:pic>
      <p:pic>
        <p:nvPicPr>
          <p:cNvPr id="11" name="Picture 10">
            <a:extLst>
              <a:ext uri="{FF2B5EF4-FFF2-40B4-BE49-F238E27FC236}">
                <a16:creationId xmlns:a16="http://schemas.microsoft.com/office/drawing/2014/main" id="{C151C481-DCF3-3128-ACCC-3F453E3FFA2F}"/>
              </a:ext>
            </a:extLst>
          </p:cNvPr>
          <p:cNvPicPr>
            <a:picLocks noChangeAspect="1"/>
          </p:cNvPicPr>
          <p:nvPr/>
        </p:nvPicPr>
        <p:blipFill>
          <a:blip r:embed="rId4"/>
          <a:stretch>
            <a:fillRect/>
          </a:stretch>
        </p:blipFill>
        <p:spPr>
          <a:xfrm>
            <a:off x="847330" y="3335195"/>
            <a:ext cx="1573763" cy="1110891"/>
          </a:xfrm>
          <a:prstGeom prst="rect">
            <a:avLst/>
          </a:prstGeom>
        </p:spPr>
      </p:pic>
      <p:pic>
        <p:nvPicPr>
          <p:cNvPr id="12" name="Picture 11">
            <a:extLst>
              <a:ext uri="{FF2B5EF4-FFF2-40B4-BE49-F238E27FC236}">
                <a16:creationId xmlns:a16="http://schemas.microsoft.com/office/drawing/2014/main" id="{19E4816D-2DE7-A542-B187-58D6E94AA6C5}"/>
              </a:ext>
            </a:extLst>
          </p:cNvPr>
          <p:cNvPicPr>
            <a:picLocks noChangeAspect="1"/>
          </p:cNvPicPr>
          <p:nvPr/>
        </p:nvPicPr>
        <p:blipFill>
          <a:blip r:embed="rId5"/>
          <a:stretch>
            <a:fillRect/>
          </a:stretch>
        </p:blipFill>
        <p:spPr>
          <a:xfrm>
            <a:off x="2521687" y="3334416"/>
            <a:ext cx="1573763" cy="1110892"/>
          </a:xfrm>
          <a:prstGeom prst="rect">
            <a:avLst/>
          </a:prstGeom>
        </p:spPr>
      </p:pic>
      <p:pic>
        <p:nvPicPr>
          <p:cNvPr id="13" name="Picture 12">
            <a:extLst>
              <a:ext uri="{FF2B5EF4-FFF2-40B4-BE49-F238E27FC236}">
                <a16:creationId xmlns:a16="http://schemas.microsoft.com/office/drawing/2014/main" id="{5AFD319A-FE04-7B62-B881-329B85F1E494}"/>
              </a:ext>
            </a:extLst>
          </p:cNvPr>
          <p:cNvPicPr>
            <a:picLocks noChangeAspect="1"/>
          </p:cNvPicPr>
          <p:nvPr/>
        </p:nvPicPr>
        <p:blipFill>
          <a:blip r:embed="rId6"/>
          <a:stretch>
            <a:fillRect/>
          </a:stretch>
        </p:blipFill>
        <p:spPr>
          <a:xfrm>
            <a:off x="2522610" y="4554600"/>
            <a:ext cx="1571916" cy="1109588"/>
          </a:xfrm>
          <a:prstGeom prst="rect">
            <a:avLst/>
          </a:prstGeom>
        </p:spPr>
      </p:pic>
      <p:sp>
        <p:nvSpPr>
          <p:cNvPr id="14" name="椭圆 45">
            <a:extLst>
              <a:ext uri="{FF2B5EF4-FFF2-40B4-BE49-F238E27FC236}">
                <a16:creationId xmlns:a16="http://schemas.microsoft.com/office/drawing/2014/main" id="{619F312B-389D-14D6-0CB9-FF716438D509}"/>
              </a:ext>
            </a:extLst>
          </p:cNvPr>
          <p:cNvSpPr/>
          <p:nvPr/>
        </p:nvSpPr>
        <p:spPr>
          <a:xfrm>
            <a:off x="2070926" y="406205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文本框 52">
            <a:extLst>
              <a:ext uri="{FF2B5EF4-FFF2-40B4-BE49-F238E27FC236}">
                <a16:creationId xmlns:a16="http://schemas.microsoft.com/office/drawing/2014/main" id="{593B0FEC-993B-CF7E-793E-F08A5F2A2923}"/>
              </a:ext>
            </a:extLst>
          </p:cNvPr>
          <p:cNvSpPr txBox="1"/>
          <p:nvPr/>
        </p:nvSpPr>
        <p:spPr>
          <a:xfrm>
            <a:off x="2063964" y="421744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Crack</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 name="Picture 2" descr="Photo. Workers in safety vests and helmets examining pavement from the side of a highway.">
            <a:extLst>
              <a:ext uri="{FF2B5EF4-FFF2-40B4-BE49-F238E27FC236}">
                <a16:creationId xmlns:a16="http://schemas.microsoft.com/office/drawing/2014/main" id="{2DAB130D-3C86-359D-1F4E-7F65A454FB7B}"/>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5346555" y="1582428"/>
            <a:ext cx="2583636" cy="27766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8ADA991-DE60-E6C5-5C36-1739711F381E}"/>
              </a:ext>
            </a:extLst>
          </p:cNvPr>
          <p:cNvSpPr txBox="1"/>
          <p:nvPr/>
        </p:nvSpPr>
        <p:spPr>
          <a:xfrm>
            <a:off x="5503111" y="4643992"/>
            <a:ext cx="3205025" cy="1384995"/>
          </a:xfrm>
          <a:prstGeom prst="rect">
            <a:avLst/>
          </a:prstGeom>
          <a:noFill/>
        </p:spPr>
        <p:txBody>
          <a:bodyPr wrap="square" rtlCol="0">
            <a:spAutoFit/>
          </a:bodyPr>
          <a:lstStyle/>
          <a:p>
            <a:r>
              <a:rPr lang="en-US" sz="1400" dirty="0">
                <a:solidFill>
                  <a:schemeClr val="tx1"/>
                </a:solidFill>
                <a:latin typeface="Times New Roman" panose="02020603050405020304" pitchFamily="18" charset="0"/>
                <a:cs typeface="Times New Roman" panose="02020603050405020304" pitchFamily="18" charset="0"/>
              </a:rPr>
              <a:t>Traditional inspection:</a:t>
            </a:r>
          </a:p>
          <a:p>
            <a:endParaRPr lang="en-US" sz="1400" dirty="0">
              <a:solidFill>
                <a:schemeClr val="tx1"/>
              </a:solidFill>
              <a:latin typeface="Times New Roman" panose="02020603050405020304" pitchFamily="18" charset="0"/>
              <a:cs typeface="Times New Roman" panose="02020603050405020304" pitchFamily="18" charset="0"/>
            </a:endParaRPr>
          </a:p>
          <a:p>
            <a:pPr marL="285750" lvl="3" indent="-28575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Time-consuming</a:t>
            </a:r>
          </a:p>
          <a:p>
            <a:pPr marL="285750"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Labor-intensive</a:t>
            </a:r>
          </a:p>
          <a:p>
            <a:pPr marL="285750"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Dangerous</a:t>
            </a:r>
          </a:p>
          <a:p>
            <a:pPr marL="285750"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Affect Traffic Flow</a:t>
            </a:r>
            <a:endParaRPr lang="en-US" sz="800" dirty="0">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4531FB6-9291-C39D-9949-8F2177AF3C88}"/>
              </a:ext>
            </a:extLst>
          </p:cNvPr>
          <p:cNvSpPr txBox="1"/>
          <p:nvPr/>
        </p:nvSpPr>
        <p:spPr>
          <a:xfrm>
            <a:off x="713048" y="5791223"/>
            <a:ext cx="4572000" cy="523220"/>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FF0000"/>
                </a:solidFill>
                <a:latin typeface="Times New Roman" panose="02020603050405020304" pitchFamily="18" charset="0"/>
                <a:cs typeface="Times New Roman" panose="02020603050405020304" pitchFamily="18" charset="0"/>
              </a:rPr>
              <a:t>Seriously affects the service life of road</a:t>
            </a:r>
          </a:p>
          <a:p>
            <a:pPr marL="285750" indent="-285750" algn="just">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P</a:t>
            </a:r>
            <a:r>
              <a:rPr lang="en-US" sz="1400" dirty="0">
                <a:solidFill>
                  <a:srgbClr val="FF0000"/>
                </a:solidFill>
                <a:latin typeface="Times New Roman" panose="02020603050405020304" pitchFamily="18" charset="0"/>
                <a:cs typeface="Times New Roman" panose="02020603050405020304" pitchFamily="18" charset="0"/>
              </a:rPr>
              <a:t>eople’s comfortable when driving</a:t>
            </a:r>
            <a:endParaRPr lang="en-US" sz="105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88628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Background</a:t>
            </a:r>
          </a:p>
        </p:txBody>
      </p:sp>
      <p:pic>
        <p:nvPicPr>
          <p:cNvPr id="3" name="Picture 2">
            <a:extLst>
              <a:ext uri="{FF2B5EF4-FFF2-40B4-BE49-F238E27FC236}">
                <a16:creationId xmlns:a16="http://schemas.microsoft.com/office/drawing/2014/main" id="{47C9744A-9888-B87B-1278-548BED219687}"/>
              </a:ext>
            </a:extLst>
          </p:cNvPr>
          <p:cNvPicPr>
            <a:picLocks noChangeAspect="1"/>
          </p:cNvPicPr>
          <p:nvPr/>
        </p:nvPicPr>
        <p:blipFill>
          <a:blip r:embed="rId3"/>
          <a:stretch>
            <a:fillRect/>
          </a:stretch>
        </p:blipFill>
        <p:spPr>
          <a:xfrm>
            <a:off x="158748" y="2064909"/>
            <a:ext cx="4723211" cy="3223099"/>
          </a:xfrm>
          <a:prstGeom prst="rect">
            <a:avLst/>
          </a:prstGeom>
        </p:spPr>
      </p:pic>
      <p:sp>
        <p:nvSpPr>
          <p:cNvPr id="4" name="TextBox 3">
            <a:extLst>
              <a:ext uri="{FF2B5EF4-FFF2-40B4-BE49-F238E27FC236}">
                <a16:creationId xmlns:a16="http://schemas.microsoft.com/office/drawing/2014/main" id="{602C8376-4BB9-393D-9347-792167D20E9A}"/>
              </a:ext>
            </a:extLst>
          </p:cNvPr>
          <p:cNvSpPr txBox="1"/>
          <p:nvPr/>
        </p:nvSpPr>
        <p:spPr>
          <a:xfrm>
            <a:off x="4791807" y="2064909"/>
            <a:ext cx="3556527" cy="2800767"/>
          </a:xfrm>
          <a:prstGeom prst="rect">
            <a:avLst/>
          </a:prstGeom>
          <a:noFill/>
        </p:spPr>
        <p:txBody>
          <a:bodyPr wrap="square" rtlCol="0">
            <a:spAutoFit/>
          </a:bodyPr>
          <a:lstStyle/>
          <a:p>
            <a:pPr marL="0" indent="0" algn="just">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Intelligent pavement detection </a:t>
            </a:r>
          </a:p>
          <a:p>
            <a:pPr marL="0" indent="0" algn="just">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p>
          <a:p>
            <a:pPr marL="0" indent="0" algn="just">
              <a:buFont typeface="Arial" pitchFamily="34" charset="0"/>
              <a:buNone/>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Image processing</a:t>
            </a:r>
          </a:p>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Machine learning</a:t>
            </a:r>
          </a:p>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Deep learning</a:t>
            </a:r>
            <a:endParaRPr lang="en-US" sz="900" b="1" dirty="0">
              <a:latin typeface="Times New Roman" panose="02020603050405020304" pitchFamily="18" charset="0"/>
              <a:cs typeface="Times New Roman" panose="02020603050405020304" pitchFamily="18" charset="0"/>
            </a:endParaRPr>
          </a:p>
          <a:p>
            <a:pPr marL="0" indent="0" algn="just">
              <a:buFont typeface="Arial" pitchFamily="34" charse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2589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Motivation</a:t>
            </a:r>
          </a:p>
        </p:txBody>
      </p:sp>
      <p:sp>
        <p:nvSpPr>
          <p:cNvPr id="26" name="TextBox 25">
            <a:extLst>
              <a:ext uri="{FF2B5EF4-FFF2-40B4-BE49-F238E27FC236}">
                <a16:creationId xmlns:a16="http://schemas.microsoft.com/office/drawing/2014/main" id="{CFABAE55-FF76-EB9A-8193-21A4E2164CD7}"/>
              </a:ext>
            </a:extLst>
          </p:cNvPr>
          <p:cNvSpPr txBox="1"/>
          <p:nvPr/>
        </p:nvSpPr>
        <p:spPr>
          <a:xfrm>
            <a:off x="452718" y="1764985"/>
            <a:ext cx="8390340" cy="4247317"/>
          </a:xfrm>
          <a:prstGeom prst="rect">
            <a:avLst/>
          </a:prstGeom>
          <a:noFill/>
        </p:spPr>
        <p:txBody>
          <a:bodyPr wrap="square" rtlCol="0">
            <a:spAutoFit/>
          </a:bodyPr>
          <a:lstStyle/>
          <a:p>
            <a:pPr marL="285750" indent="-285750" algn="just">
              <a:buFont typeface="Wingdings" pitchFamily="2" charset="2"/>
              <a:buChar char="Ø"/>
            </a:pPr>
            <a:r>
              <a:rPr lang="en-US" sz="1800" b="0" i="0" u="none" strike="noStrike" dirty="0">
                <a:solidFill>
                  <a:srgbClr val="000000"/>
                </a:solidFill>
                <a:effectLst/>
                <a:latin typeface="Times New Roman" panose="02020603050405020304" pitchFamily="18" charset="0"/>
              </a:rPr>
              <a:t>The general trend of improving deep learning-based segmentation models is to include deeper layers and make more complicated structures in order to achieve higher accuracy. However, it will make the model become slower in training or predicting speed. </a:t>
            </a:r>
            <a:endParaRPr lang="en-US" sz="1800" dirty="0">
              <a:latin typeface="Times New Roman" panose="02020603050405020304" pitchFamily="18" charset="0"/>
            </a:endParaRPr>
          </a:p>
          <a:p>
            <a:pPr marL="0" indent="0" algn="just">
              <a:buFont typeface="Arial" pitchFamily="34" charset="0"/>
              <a:buNone/>
            </a:pPr>
            <a:endParaRPr lang="en-US" sz="1800" dirty="0">
              <a:latin typeface="Times New Roman" panose="02020603050405020304" pitchFamily="18" charset="0"/>
            </a:endParaRPr>
          </a:p>
          <a:p>
            <a:pPr marL="0" indent="0" algn="just">
              <a:buFont typeface="Arial" pitchFamily="34" charset="0"/>
              <a:buNone/>
            </a:pPr>
            <a:endParaRPr lang="en-US" sz="1800" dirty="0">
              <a:latin typeface="Times New Roman" panose="02020603050405020304" pitchFamily="18" charset="0"/>
            </a:endParaRPr>
          </a:p>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sym typeface="Wingdings" pitchFamily="2" charset="2"/>
              </a:rPr>
              <a:t> </a:t>
            </a:r>
            <a:r>
              <a:rPr lang="en-US" sz="1800" dirty="0">
                <a:latin typeface="Times New Roman" panose="02020603050405020304" pitchFamily="18" charset="0"/>
                <a:sym typeface="Wingdings" pitchFamily="2" charset="2"/>
              </a:rPr>
              <a:t>T</a:t>
            </a:r>
            <a:r>
              <a:rPr lang="en-US" sz="1800" b="0" i="0" u="none" strike="noStrike" dirty="0">
                <a:solidFill>
                  <a:srgbClr val="000000"/>
                </a:solidFill>
                <a:effectLst/>
                <a:latin typeface="Times New Roman" panose="02020603050405020304" pitchFamily="18" charset="0"/>
              </a:rPr>
              <a:t>he increasing layers would dramatically increase the parameters in the model which would consume a lot of computing power during training and prediction.</a:t>
            </a:r>
          </a:p>
          <a:p>
            <a:pPr marL="0" indent="0" algn="just">
              <a:buFont typeface="Arial" pitchFamily="34" charset="0"/>
              <a:buNone/>
            </a:pPr>
            <a:endParaRPr lang="en-US" sz="1800" dirty="0">
              <a:latin typeface="Times New Roman" panose="02020603050405020304" pitchFamily="18" charset="0"/>
            </a:endParaRPr>
          </a:p>
          <a:p>
            <a:pPr marL="285750" indent="-285750" algn="just">
              <a:buFont typeface="Wingdings" pitchFamily="2" charset="2"/>
              <a:buChar char="à"/>
            </a:pPr>
            <a:r>
              <a:rPr lang="en-US" sz="1800" dirty="0">
                <a:latin typeface="Times New Roman" panose="02020603050405020304" pitchFamily="18" charset="0"/>
              </a:rPr>
              <a:t>In pavement crack detection practices, the segmentation tasks need to be </a:t>
            </a:r>
            <a:r>
              <a:rPr lang="en-US" sz="1800" b="1" dirty="0">
                <a:solidFill>
                  <a:srgbClr val="FF0000"/>
                </a:solidFill>
                <a:latin typeface="Times New Roman" panose="02020603050405020304" pitchFamily="18" charset="0"/>
              </a:rPr>
              <a:t>carried out in a timely fashion on a computationally limited platform</a:t>
            </a:r>
            <a:r>
              <a:rPr lang="en-US" sz="1800" dirty="0">
                <a:latin typeface="Times New Roman" panose="02020603050405020304" pitchFamily="18" charset="0"/>
              </a:rPr>
              <a:t>. A high-accuracy but computing-costly model is hard to perform well in a real-life mobile application. </a:t>
            </a:r>
          </a:p>
          <a:p>
            <a:pPr marL="285750" indent="-285750" algn="just">
              <a:buFont typeface="Wingdings" pitchFamily="2" charset="2"/>
              <a:buChar char="à"/>
            </a:pPr>
            <a:endParaRPr lang="en-US" sz="1800" dirty="0">
              <a:latin typeface="Times New Roman" panose="02020603050405020304" pitchFamily="18" charset="0"/>
            </a:endParaRPr>
          </a:p>
          <a:p>
            <a:pPr algn="just"/>
            <a:r>
              <a:rPr lang="en-US" sz="1800" dirty="0">
                <a:latin typeface="Times New Roman" panose="02020603050405020304" pitchFamily="18" charset="0"/>
                <a:sym typeface="Wingdings" pitchFamily="2" charset="2"/>
              </a:rPr>
              <a:t> </a:t>
            </a:r>
            <a:r>
              <a:rPr lang="en-US" sz="1800" dirty="0">
                <a:latin typeface="Times New Roman" panose="02020603050405020304" pitchFamily="18" charset="0"/>
              </a:rPr>
              <a:t>Moreover, a higher detection speed is very significant in improving transportation safety</a:t>
            </a:r>
          </a:p>
        </p:txBody>
      </p:sp>
    </p:spTree>
    <p:extLst>
      <p:ext uri="{BB962C8B-B14F-4D97-AF65-F5344CB8AC3E}">
        <p14:creationId xmlns:p14="http://schemas.microsoft.com/office/powerpoint/2010/main" val="2521349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6" name="TextBox 25">
            <a:extLst>
              <a:ext uri="{FF2B5EF4-FFF2-40B4-BE49-F238E27FC236}">
                <a16:creationId xmlns:a16="http://schemas.microsoft.com/office/drawing/2014/main" id="{CFABAE55-FF76-EB9A-8193-21A4E2164CD7}"/>
              </a:ext>
            </a:extLst>
          </p:cNvPr>
          <p:cNvSpPr txBox="1"/>
          <p:nvPr/>
        </p:nvSpPr>
        <p:spPr>
          <a:xfrm>
            <a:off x="452718" y="1613771"/>
            <a:ext cx="8390340" cy="3139321"/>
          </a:xfrm>
          <a:prstGeom prst="rect">
            <a:avLst/>
          </a:prstGeom>
          <a:noFill/>
        </p:spPr>
        <p:txBody>
          <a:bodyPr wrap="square" rtlCol="0">
            <a:spAutoFit/>
          </a:bodyPr>
          <a:lstStyle/>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A </a:t>
            </a:r>
            <a:r>
              <a:rPr lang="en-US" sz="1800" b="1" i="0" u="none" strike="noStrike" dirty="0">
                <a:solidFill>
                  <a:srgbClr val="000000"/>
                </a:solidFill>
                <a:effectLst/>
                <a:latin typeface="Times New Roman" panose="02020603050405020304" pitchFamily="18" charset="0"/>
              </a:rPr>
              <a:t>DeepCrack</a:t>
            </a:r>
            <a:r>
              <a:rPr lang="en-US" sz="1800" b="0" i="0" u="none" strike="noStrike" dirty="0">
                <a:solidFill>
                  <a:srgbClr val="000000"/>
                </a:solidFill>
                <a:effectLst/>
                <a:latin typeface="Times New Roman" panose="02020603050405020304" pitchFamily="18" charset="0"/>
              </a:rPr>
              <a:t> dataset was utilized in this work to test the performance of the CNN networks. The DeepCrack dataset is an open-source dataset published in GitHub (https://</a:t>
            </a:r>
            <a:r>
              <a:rPr lang="en-US" sz="1800" b="0" i="0" u="none" strike="noStrike" dirty="0" err="1">
                <a:solidFill>
                  <a:srgbClr val="000000"/>
                </a:solidFill>
                <a:effectLst/>
                <a:latin typeface="Times New Roman" panose="02020603050405020304" pitchFamily="18" charset="0"/>
              </a:rPr>
              <a:t>github.com</a:t>
            </a:r>
            <a:r>
              <a:rPr lang="en-US" sz="1800" b="0" i="0" u="none" strike="noStrike" dirty="0">
                <a:solidFill>
                  <a:srgbClr val="000000"/>
                </a:solidFill>
                <a:effectLst/>
                <a:latin typeface="Times New Roman" panose="02020603050405020304" pitchFamily="18" charset="0"/>
              </a:rPr>
              <a:t>/</a:t>
            </a:r>
            <a:r>
              <a:rPr lang="en-US" sz="1800" b="0" i="0" u="none" strike="noStrike" dirty="0" err="1">
                <a:solidFill>
                  <a:srgbClr val="000000"/>
                </a:solidFill>
                <a:effectLst/>
                <a:latin typeface="Times New Roman" panose="02020603050405020304" pitchFamily="18" charset="0"/>
              </a:rPr>
              <a:t>yhlleo</a:t>
            </a:r>
            <a:r>
              <a:rPr lang="en-US" sz="1800" b="0" i="0" u="none" strike="noStrike" dirty="0">
                <a:solidFill>
                  <a:srgbClr val="000000"/>
                </a:solidFill>
                <a:effectLst/>
                <a:latin typeface="Times New Roman" panose="02020603050405020304" pitchFamily="18" charset="0"/>
              </a:rPr>
              <a:t>/DeepCrack). </a:t>
            </a:r>
          </a:p>
          <a:p>
            <a:pPr marL="0" indent="0" algn="just">
              <a:buFont typeface="Arial" pitchFamily="34" charset="0"/>
              <a:buNone/>
            </a:pPr>
            <a:endParaRPr lang="en-US" sz="1800" dirty="0">
              <a:latin typeface="Times New Roman" panose="02020603050405020304" pitchFamily="18" charset="0"/>
            </a:endParaRPr>
          </a:p>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This dataset consists of 537 RGB crack images with manually annotated segmentations. The image has a resolution of 544 * 384 pixels. </a:t>
            </a:r>
          </a:p>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The images are divided into two subsets: </a:t>
            </a:r>
          </a:p>
          <a:p>
            <a:pPr marL="0" indent="0" algn="just">
              <a:buFont typeface="Arial" pitchFamily="34" charset="0"/>
              <a:buNone/>
            </a:pPr>
            <a:endParaRPr lang="en-US" sz="1800" b="0" i="0" u="none" strike="noStrike" dirty="0">
              <a:solidFill>
                <a:srgbClr val="000000"/>
              </a:solidFill>
              <a:effectLst/>
              <a:latin typeface="Times New Roman" panose="02020603050405020304" pitchFamily="18" charset="0"/>
            </a:endParaRPr>
          </a:p>
          <a:p>
            <a:pPr marL="285750" indent="-285750" algn="just">
              <a:buFont typeface="Wingdings" pitchFamily="2" charset="2"/>
              <a:buChar char="Ø"/>
            </a:pPr>
            <a:r>
              <a:rPr lang="en-US" sz="1800" b="0" i="0" u="none" strike="noStrike" dirty="0">
                <a:solidFill>
                  <a:srgbClr val="000000"/>
                </a:solidFill>
                <a:effectLst/>
                <a:latin typeface="Times New Roman" panose="02020603050405020304" pitchFamily="18" charset="0"/>
              </a:rPr>
              <a:t>300 images for training </a:t>
            </a:r>
          </a:p>
          <a:p>
            <a:pPr marL="285750" indent="-285750" algn="just">
              <a:buFont typeface="Wingdings" pitchFamily="2" charset="2"/>
              <a:buChar char="Ø"/>
            </a:pPr>
            <a:endParaRPr lang="en-US" sz="1800" b="0" i="0" u="none" strike="noStrike" dirty="0">
              <a:solidFill>
                <a:srgbClr val="000000"/>
              </a:solidFill>
              <a:effectLst/>
              <a:latin typeface="Times New Roman" panose="02020603050405020304" pitchFamily="18" charset="0"/>
            </a:endParaRPr>
          </a:p>
          <a:p>
            <a:pPr marL="285750" indent="-285750" algn="just">
              <a:buFont typeface="Wingdings" pitchFamily="2" charset="2"/>
              <a:buChar char="Ø"/>
            </a:pPr>
            <a:r>
              <a:rPr lang="en-US" sz="1800" b="0" i="0" u="none" strike="noStrike" dirty="0">
                <a:solidFill>
                  <a:srgbClr val="000000"/>
                </a:solidFill>
                <a:effectLst/>
                <a:latin typeface="Times New Roman" panose="02020603050405020304" pitchFamily="18" charset="0"/>
              </a:rPr>
              <a:t>237 images for testing</a:t>
            </a:r>
          </a:p>
        </p:txBody>
      </p:sp>
      <p:grpSp>
        <p:nvGrpSpPr>
          <p:cNvPr id="4" name="组合 130">
            <a:extLst>
              <a:ext uri="{FF2B5EF4-FFF2-40B4-BE49-F238E27FC236}">
                <a16:creationId xmlns:a16="http://schemas.microsoft.com/office/drawing/2014/main" id="{E3083422-FB54-DF58-4BFB-CB57A748292C}"/>
              </a:ext>
            </a:extLst>
          </p:cNvPr>
          <p:cNvGrpSpPr/>
          <p:nvPr/>
        </p:nvGrpSpPr>
        <p:grpSpPr>
          <a:xfrm>
            <a:off x="4477330" y="4285925"/>
            <a:ext cx="1223559" cy="1380824"/>
            <a:chOff x="8990096" y="121166"/>
            <a:chExt cx="1223559" cy="1380824"/>
          </a:xfrm>
        </p:grpSpPr>
        <p:sp>
          <p:nvSpPr>
            <p:cNvPr id="5" name="流程图: 磁盘 131">
              <a:extLst>
                <a:ext uri="{FF2B5EF4-FFF2-40B4-BE49-F238E27FC236}">
                  <a16:creationId xmlns:a16="http://schemas.microsoft.com/office/drawing/2014/main" id="{415EC5BF-32B4-96AD-01AB-A2D2342EE8B8}"/>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椭圆 132">
              <a:extLst>
                <a:ext uri="{FF2B5EF4-FFF2-40B4-BE49-F238E27FC236}">
                  <a16:creationId xmlns:a16="http://schemas.microsoft.com/office/drawing/2014/main" id="{150B45EC-0C13-4F33-D7AD-640A8A41613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130">
            <a:extLst>
              <a:ext uri="{FF2B5EF4-FFF2-40B4-BE49-F238E27FC236}">
                <a16:creationId xmlns:a16="http://schemas.microsoft.com/office/drawing/2014/main" id="{35AA785E-EDE4-AF2D-DCF1-2897995C7581}"/>
              </a:ext>
            </a:extLst>
          </p:cNvPr>
          <p:cNvGrpSpPr/>
          <p:nvPr/>
        </p:nvGrpSpPr>
        <p:grpSpPr>
          <a:xfrm>
            <a:off x="6291417" y="4285925"/>
            <a:ext cx="1353969" cy="1380824"/>
            <a:chOff x="8990095" y="121166"/>
            <a:chExt cx="1353969" cy="1380824"/>
          </a:xfrm>
        </p:grpSpPr>
        <p:sp>
          <p:nvSpPr>
            <p:cNvPr id="11" name="流程图: 磁盘 131">
              <a:extLst>
                <a:ext uri="{FF2B5EF4-FFF2-40B4-BE49-F238E27FC236}">
                  <a16:creationId xmlns:a16="http://schemas.microsoft.com/office/drawing/2014/main" id="{44902454-4938-83E4-F908-DB617E219AB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椭圆 132">
              <a:extLst>
                <a:ext uri="{FF2B5EF4-FFF2-40B4-BE49-F238E27FC236}">
                  <a16:creationId xmlns:a16="http://schemas.microsoft.com/office/drawing/2014/main" id="{B3D38B0B-AFA3-47DF-89C5-4E2F934DA993}"/>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a:extLst>
              <a:ext uri="{FF2B5EF4-FFF2-40B4-BE49-F238E27FC236}">
                <a16:creationId xmlns:a16="http://schemas.microsoft.com/office/drawing/2014/main" id="{5A87877D-5FB5-F48C-0FDF-3D1FFD18CA8E}"/>
              </a:ext>
            </a:extLst>
          </p:cNvPr>
          <p:cNvSpPr txBox="1"/>
          <p:nvPr/>
        </p:nvSpPr>
        <p:spPr>
          <a:xfrm>
            <a:off x="4847697" y="4354354"/>
            <a:ext cx="482824" cy="307777"/>
          </a:xfrm>
          <a:prstGeom prst="rect">
            <a:avLst/>
          </a:prstGeom>
          <a:noFill/>
        </p:spPr>
        <p:txBody>
          <a:bodyPr wrap="none" rtlCol="0">
            <a:spAutoFit/>
          </a:bodyPr>
          <a:lstStyle/>
          <a:p>
            <a:r>
              <a:rPr lang="en-US" dirty="0"/>
              <a:t>300</a:t>
            </a:r>
          </a:p>
        </p:txBody>
      </p:sp>
      <p:sp>
        <p:nvSpPr>
          <p:cNvPr id="14" name="TextBox 13">
            <a:extLst>
              <a:ext uri="{FF2B5EF4-FFF2-40B4-BE49-F238E27FC236}">
                <a16:creationId xmlns:a16="http://schemas.microsoft.com/office/drawing/2014/main" id="{AAFFFA64-6D76-F591-5C3C-7FE3EAD3A7F5}"/>
              </a:ext>
            </a:extLst>
          </p:cNvPr>
          <p:cNvSpPr txBox="1"/>
          <p:nvPr/>
        </p:nvSpPr>
        <p:spPr>
          <a:xfrm>
            <a:off x="6726989" y="4354353"/>
            <a:ext cx="482824" cy="307777"/>
          </a:xfrm>
          <a:prstGeom prst="rect">
            <a:avLst/>
          </a:prstGeom>
          <a:noFill/>
        </p:spPr>
        <p:txBody>
          <a:bodyPr wrap="none" rtlCol="0">
            <a:spAutoFit/>
          </a:bodyPr>
          <a:lstStyle/>
          <a:p>
            <a:r>
              <a:rPr lang="en-US" dirty="0"/>
              <a:t>237</a:t>
            </a:r>
          </a:p>
        </p:txBody>
      </p:sp>
    </p:spTree>
    <p:extLst>
      <p:ext uri="{BB962C8B-B14F-4D97-AF65-F5344CB8AC3E}">
        <p14:creationId xmlns:p14="http://schemas.microsoft.com/office/powerpoint/2010/main" val="350024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7" y="817001"/>
            <a:ext cx="3979318" cy="715962"/>
          </a:xfrm>
        </p:spPr>
        <p:txBody>
          <a:bodyPr>
            <a:normAutofit fontScale="90000"/>
          </a:bodyPr>
          <a:lstStyle/>
          <a:p>
            <a:pPr algn="l"/>
            <a:r>
              <a:rPr lang="en-US" sz="2400" dirty="0">
                <a:latin typeface="Times New Roman" panose="02020603050405020304" pitchFamily="18" charset="0"/>
                <a:cs typeface="Times New Roman" panose="02020603050405020304" pitchFamily="18" charset="0"/>
              </a:rPr>
              <a:t>Evaluation metrics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Accuracy</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F5EF938-EF24-6D28-6DC5-C5FE252BF7B4}"/>
                  </a:ext>
                </a:extLst>
              </p:cNvPr>
              <p:cNvSpPr txBox="1"/>
              <p:nvPr/>
            </p:nvSpPr>
            <p:spPr>
              <a:xfrm>
                <a:off x="2956263" y="1747276"/>
                <a:ext cx="1475772" cy="49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𝐹𝑃</m:t>
                          </m:r>
                        </m:den>
                      </m:f>
                    </m:oMath>
                  </m:oMathPara>
                </a14:m>
                <a:endParaRPr lang="en-US" dirty="0"/>
              </a:p>
            </p:txBody>
          </p:sp>
        </mc:Choice>
        <mc:Fallback xmlns="">
          <p:sp>
            <p:nvSpPr>
              <p:cNvPr id="29" name="TextBox 28">
                <a:extLst>
                  <a:ext uri="{FF2B5EF4-FFF2-40B4-BE49-F238E27FC236}">
                    <a16:creationId xmlns:a16="http://schemas.microsoft.com/office/drawing/2014/main" id="{CF5EF938-EF24-6D28-6DC5-C5FE252BF7B4}"/>
                  </a:ext>
                </a:extLst>
              </p:cNvPr>
              <p:cNvSpPr txBox="1">
                <a:spLocks noRot="1" noChangeAspect="1" noMove="1" noResize="1" noEditPoints="1" noAdjustHandles="1" noChangeArrowheads="1" noChangeShapeType="1" noTextEdit="1"/>
              </p:cNvSpPr>
              <p:nvPr/>
            </p:nvSpPr>
            <p:spPr>
              <a:xfrm>
                <a:off x="2956263" y="1747276"/>
                <a:ext cx="1475772" cy="49923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141195A-618B-8D4E-1442-6B824A862415}"/>
                  </a:ext>
                </a:extLst>
              </p:cNvPr>
              <p:cNvSpPr txBox="1"/>
              <p:nvPr/>
            </p:nvSpPr>
            <p:spPr>
              <a:xfrm>
                <a:off x="2956263" y="2475142"/>
                <a:ext cx="1591519" cy="49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smtClean="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𝐹𝑁</m:t>
                          </m:r>
                        </m:den>
                      </m:f>
                    </m:oMath>
                  </m:oMathPara>
                </a14:m>
                <a:endParaRPr lang="en-US" dirty="0"/>
              </a:p>
            </p:txBody>
          </p:sp>
        </mc:Choice>
        <mc:Fallback xmlns="">
          <p:sp>
            <p:nvSpPr>
              <p:cNvPr id="31" name="TextBox 30">
                <a:extLst>
                  <a:ext uri="{FF2B5EF4-FFF2-40B4-BE49-F238E27FC236}">
                    <a16:creationId xmlns:a16="http://schemas.microsoft.com/office/drawing/2014/main" id="{D141195A-618B-8D4E-1442-6B824A862415}"/>
                  </a:ext>
                </a:extLst>
              </p:cNvPr>
              <p:cNvSpPr txBox="1">
                <a:spLocks noRot="1" noChangeAspect="1" noMove="1" noResize="1" noEditPoints="1" noAdjustHandles="1" noChangeArrowheads="1" noChangeShapeType="1" noTextEdit="1"/>
              </p:cNvSpPr>
              <p:nvPr/>
            </p:nvSpPr>
            <p:spPr>
              <a:xfrm>
                <a:off x="2956263" y="2475142"/>
                <a:ext cx="1591519" cy="499239"/>
              </a:xfrm>
              <a:prstGeom prst="rect">
                <a:avLst/>
              </a:prstGeom>
              <a:blipFill>
                <a:blip r:embed="rId4"/>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AF70992-51D4-2955-7D37-FF4B707C3A08}"/>
                  </a:ext>
                </a:extLst>
              </p:cNvPr>
              <p:cNvSpPr txBox="1"/>
              <p:nvPr/>
            </p:nvSpPr>
            <p:spPr>
              <a:xfrm>
                <a:off x="2898389" y="3312824"/>
                <a:ext cx="1591519" cy="500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𝐹</m:t>
                          </m:r>
                        </m:e>
                        <m:sub>
                          <m:r>
                            <a:rPr lang="en-US" i="0">
                              <a:latin typeface="Cambria Math" panose="02040503050406030204" pitchFamily="18" charset="0"/>
                            </a:rPr>
                            <m:t>1</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2</m:t>
                          </m:r>
                          <m:r>
                            <a:rPr lang="en-US" i="1">
                              <a:latin typeface="Cambria Math" panose="02040503050406030204" pitchFamily="18" charset="0"/>
                            </a:rPr>
                            <m:t>𝑃𝑅</m:t>
                          </m:r>
                        </m:num>
                        <m:den>
                          <m:r>
                            <a:rPr lang="en-US" i="1">
                              <a:latin typeface="Cambria Math" panose="02040503050406030204" pitchFamily="18" charset="0"/>
                            </a:rPr>
                            <m:t>𝑃</m:t>
                          </m:r>
                          <m:r>
                            <a:rPr lang="en-US" i="0">
                              <a:latin typeface="Cambria Math" panose="02040503050406030204" pitchFamily="18" charset="0"/>
                            </a:rPr>
                            <m:t>+</m:t>
                          </m:r>
                          <m:r>
                            <a:rPr lang="en-US" i="1">
                              <a:latin typeface="Cambria Math" panose="02040503050406030204" pitchFamily="18" charset="0"/>
                            </a:rPr>
                            <m:t>𝑅</m:t>
                          </m:r>
                        </m:den>
                      </m:f>
                    </m:oMath>
                  </m:oMathPara>
                </a14:m>
                <a:endParaRPr lang="en-US" dirty="0"/>
              </a:p>
            </p:txBody>
          </p:sp>
        </mc:Choice>
        <mc:Fallback xmlns="">
          <p:sp>
            <p:nvSpPr>
              <p:cNvPr id="33" name="TextBox 32">
                <a:extLst>
                  <a:ext uri="{FF2B5EF4-FFF2-40B4-BE49-F238E27FC236}">
                    <a16:creationId xmlns:a16="http://schemas.microsoft.com/office/drawing/2014/main" id="{5AF70992-51D4-2955-7D37-FF4B707C3A08}"/>
                  </a:ext>
                </a:extLst>
              </p:cNvPr>
              <p:cNvSpPr txBox="1">
                <a:spLocks noRot="1" noChangeAspect="1" noMove="1" noResize="1" noEditPoints="1" noAdjustHandles="1" noChangeArrowheads="1" noChangeShapeType="1" noTextEdit="1"/>
              </p:cNvSpPr>
              <p:nvPr/>
            </p:nvSpPr>
            <p:spPr>
              <a:xfrm>
                <a:off x="2898389" y="3312824"/>
                <a:ext cx="1591519" cy="5006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0EC32A5-62AA-B889-B782-C15F1EE7DEBE}"/>
                  </a:ext>
                </a:extLst>
              </p:cNvPr>
              <p:cNvSpPr txBox="1"/>
              <p:nvPr/>
            </p:nvSpPr>
            <p:spPr>
              <a:xfrm>
                <a:off x="3091540" y="4220072"/>
                <a:ext cx="2662177" cy="5777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𝐼𝑜𝑈</m:t>
                      </m:r>
                      <m:r>
                        <a:rPr lang="en-US">
                          <a:latin typeface="Cambria Math" panose="02040503050406030204" pitchFamily="18" charset="0"/>
                        </a:rPr>
                        <m:t>=</m:t>
                      </m:r>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𝑘</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𝑖𝑖</m:t>
                                  </m:r>
                                </m:sub>
                              </m:sSub>
                            </m:den>
                          </m:f>
                        </m:e>
                      </m:nary>
                    </m:oMath>
                  </m:oMathPara>
                </a14:m>
                <a:endParaRPr lang="en-US" dirty="0"/>
              </a:p>
            </p:txBody>
          </p:sp>
        </mc:Choice>
        <mc:Fallback xmlns="">
          <p:sp>
            <p:nvSpPr>
              <p:cNvPr id="35" name="TextBox 34">
                <a:extLst>
                  <a:ext uri="{FF2B5EF4-FFF2-40B4-BE49-F238E27FC236}">
                    <a16:creationId xmlns:a16="http://schemas.microsoft.com/office/drawing/2014/main" id="{90EC32A5-62AA-B889-B782-C15F1EE7DEBE}"/>
                  </a:ext>
                </a:extLst>
              </p:cNvPr>
              <p:cNvSpPr txBox="1">
                <a:spLocks noRot="1" noChangeAspect="1" noMove="1" noResize="1" noEditPoints="1" noAdjustHandles="1" noChangeArrowheads="1" noChangeShapeType="1" noTextEdit="1"/>
              </p:cNvSpPr>
              <p:nvPr/>
            </p:nvSpPr>
            <p:spPr>
              <a:xfrm>
                <a:off x="3091540" y="4220072"/>
                <a:ext cx="2662177" cy="577787"/>
              </a:xfrm>
              <a:prstGeom prst="rect">
                <a:avLst/>
              </a:prstGeom>
              <a:blipFill>
                <a:blip r:embed="rId6"/>
                <a:stretch>
                  <a:fillRect t="-126087" b="-189130"/>
                </a:stretch>
              </a:blipFill>
            </p:spPr>
            <p:txBody>
              <a:bodyPr/>
              <a:lstStyle/>
              <a:p>
                <a:r>
                  <a:rPr lang="en-US">
                    <a:noFill/>
                  </a:rPr>
                  <a:t> </a:t>
                </a:r>
              </a:p>
            </p:txBody>
          </p:sp>
        </mc:Fallback>
      </mc:AlternateContent>
      <p:pic>
        <p:nvPicPr>
          <p:cNvPr id="20482" name="Picture 2" descr="學習] [分析] 混淆矩陣與TP、TN、FP、FN @ B E L L E A Y A 雜七雜八創作小窩:: 痞客邦::">
            <a:extLst>
              <a:ext uri="{FF2B5EF4-FFF2-40B4-BE49-F238E27FC236}">
                <a16:creationId xmlns:a16="http://schemas.microsoft.com/office/drawing/2014/main" id="{8457FD30-A648-80E7-D0F9-7520E9A8F7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707" y="1601104"/>
            <a:ext cx="2247316" cy="224731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327B019-B3CE-9468-C522-11B6F8A28F05}"/>
              </a:ext>
            </a:extLst>
          </p:cNvPr>
          <p:cNvSpPr txBox="1"/>
          <p:nvPr/>
        </p:nvSpPr>
        <p:spPr>
          <a:xfrm>
            <a:off x="4547782" y="1864030"/>
            <a:ext cx="4500725" cy="307777"/>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Precision (P) can measure how accurate the predictions are.</a:t>
            </a:r>
            <a:r>
              <a:rPr lang="en-US" dirty="0">
                <a:effectLst/>
              </a:rPr>
              <a:t> </a:t>
            </a:r>
            <a:endParaRPr lang="en-US" dirty="0"/>
          </a:p>
        </p:txBody>
      </p:sp>
      <p:sp>
        <p:nvSpPr>
          <p:cNvPr id="42" name="TextBox 41">
            <a:extLst>
              <a:ext uri="{FF2B5EF4-FFF2-40B4-BE49-F238E27FC236}">
                <a16:creationId xmlns:a16="http://schemas.microsoft.com/office/drawing/2014/main" id="{7687817F-FACD-6F2D-1695-9FB6C354ED50}"/>
              </a:ext>
            </a:extLst>
          </p:cNvPr>
          <p:cNvSpPr txBox="1"/>
          <p:nvPr/>
        </p:nvSpPr>
        <p:spPr>
          <a:xfrm>
            <a:off x="4547782" y="2582830"/>
            <a:ext cx="4572000" cy="523220"/>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Recall (R) suggests the level of sensitivity for prediction results.</a:t>
            </a:r>
            <a:r>
              <a:rPr lang="en-US" dirty="0">
                <a:effectLst/>
              </a:rPr>
              <a:t> </a:t>
            </a:r>
            <a:endParaRPr lang="en-US" dirty="0"/>
          </a:p>
        </p:txBody>
      </p:sp>
      <p:sp>
        <p:nvSpPr>
          <p:cNvPr id="44" name="TextBox 43">
            <a:extLst>
              <a:ext uri="{FF2B5EF4-FFF2-40B4-BE49-F238E27FC236}">
                <a16:creationId xmlns:a16="http://schemas.microsoft.com/office/drawing/2014/main" id="{32EA9281-C234-26D0-4123-DCF6B0837524}"/>
              </a:ext>
            </a:extLst>
          </p:cNvPr>
          <p:cNvSpPr txBox="1"/>
          <p:nvPr/>
        </p:nvSpPr>
        <p:spPr>
          <a:xfrm>
            <a:off x="4547782" y="3455325"/>
            <a:ext cx="4500725" cy="523220"/>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F1 is defined based on the harmonic average of Precision and Recall.</a:t>
            </a:r>
            <a:r>
              <a:rPr lang="en-US" dirty="0">
                <a:effectLst/>
              </a:rPr>
              <a:t> </a:t>
            </a:r>
            <a:endParaRPr lang="en-US" dirty="0"/>
          </a:p>
        </p:txBody>
      </p:sp>
      <p:sp>
        <p:nvSpPr>
          <p:cNvPr id="46" name="TextBox 45">
            <a:extLst>
              <a:ext uri="{FF2B5EF4-FFF2-40B4-BE49-F238E27FC236}">
                <a16:creationId xmlns:a16="http://schemas.microsoft.com/office/drawing/2014/main" id="{82833ACA-911F-9B06-5465-98AEE278480B}"/>
              </a:ext>
            </a:extLst>
          </p:cNvPr>
          <p:cNvSpPr txBox="1"/>
          <p:nvPr/>
        </p:nvSpPr>
        <p:spPr>
          <a:xfrm>
            <a:off x="5757725" y="4012990"/>
            <a:ext cx="3239843" cy="1169551"/>
          </a:xfrm>
          <a:prstGeom prst="rect">
            <a:avLst/>
          </a:prstGeom>
          <a:noFill/>
        </p:spPr>
        <p:txBody>
          <a:bodyPr wrap="square">
            <a:spAutoFit/>
          </a:bodyPr>
          <a:lstStyle/>
          <a:p>
            <a:pPr algn="just"/>
            <a:r>
              <a:rPr lang="en-US" dirty="0">
                <a:latin typeface="Times New Roman" panose="02020603050405020304" pitchFamily="18" charset="0"/>
                <a:ea typeface="SimSun" panose="02010600030101010101" pitchFamily="2" charset="-122"/>
              </a:rPr>
              <a:t>The mIoU is the most important index showing the segment ability of the method as it counts and compares each pixel. A higher value in mIoU means more pixels is classified accurately.</a:t>
            </a:r>
            <a:endParaRPr lang="en-US" dirty="0">
              <a:effectLst/>
            </a:endParaRPr>
          </a:p>
        </p:txBody>
      </p:sp>
      <p:sp>
        <p:nvSpPr>
          <p:cNvPr id="47" name="TextBox 46">
            <a:extLst>
              <a:ext uri="{FF2B5EF4-FFF2-40B4-BE49-F238E27FC236}">
                <a16:creationId xmlns:a16="http://schemas.microsoft.com/office/drawing/2014/main" id="{A0A3FD86-88D2-E60C-8E1D-3B0134F0331D}"/>
              </a:ext>
            </a:extLst>
          </p:cNvPr>
          <p:cNvSpPr txBox="1"/>
          <p:nvPr/>
        </p:nvSpPr>
        <p:spPr>
          <a:xfrm>
            <a:off x="1687861" y="5875407"/>
            <a:ext cx="942887" cy="246221"/>
          </a:xfrm>
          <a:prstGeom prst="rect">
            <a:avLst/>
          </a:prstGeom>
          <a:noFill/>
        </p:spPr>
        <p:txBody>
          <a:bodyPr wrap="none" rtlCol="0">
            <a:spAutoFit/>
          </a:bodyPr>
          <a:lstStyle/>
          <a:p>
            <a:r>
              <a:rPr lang="en-US" sz="1000" dirty="0"/>
              <a:t>Ground Truth</a:t>
            </a:r>
          </a:p>
        </p:txBody>
      </p:sp>
      <p:sp>
        <p:nvSpPr>
          <p:cNvPr id="51" name="TextBox 50">
            <a:extLst>
              <a:ext uri="{FF2B5EF4-FFF2-40B4-BE49-F238E27FC236}">
                <a16:creationId xmlns:a16="http://schemas.microsoft.com/office/drawing/2014/main" id="{D1083E2A-C25A-C90F-E871-7DB2D3B76939}"/>
              </a:ext>
            </a:extLst>
          </p:cNvPr>
          <p:cNvSpPr txBox="1"/>
          <p:nvPr/>
        </p:nvSpPr>
        <p:spPr>
          <a:xfrm>
            <a:off x="947317" y="5875407"/>
            <a:ext cx="752129" cy="246221"/>
          </a:xfrm>
          <a:prstGeom prst="rect">
            <a:avLst/>
          </a:prstGeom>
          <a:noFill/>
        </p:spPr>
        <p:txBody>
          <a:bodyPr wrap="none" rtlCol="0">
            <a:spAutoFit/>
          </a:bodyPr>
          <a:lstStyle/>
          <a:p>
            <a:r>
              <a:rPr lang="en-US" sz="1000" dirty="0"/>
              <a:t>Prediction</a:t>
            </a:r>
          </a:p>
        </p:txBody>
      </p:sp>
      <p:sp>
        <p:nvSpPr>
          <p:cNvPr id="52" name="TextBox 51">
            <a:extLst>
              <a:ext uri="{FF2B5EF4-FFF2-40B4-BE49-F238E27FC236}">
                <a16:creationId xmlns:a16="http://schemas.microsoft.com/office/drawing/2014/main" id="{EAAF3F6D-D54E-DFA4-FC54-A2B7A2BAB8AE}"/>
              </a:ext>
            </a:extLst>
          </p:cNvPr>
          <p:cNvSpPr txBox="1"/>
          <p:nvPr/>
        </p:nvSpPr>
        <p:spPr>
          <a:xfrm>
            <a:off x="164698" y="5875407"/>
            <a:ext cx="824265" cy="246221"/>
          </a:xfrm>
          <a:prstGeom prst="rect">
            <a:avLst/>
          </a:prstGeom>
          <a:noFill/>
        </p:spPr>
        <p:txBody>
          <a:bodyPr wrap="none" rtlCol="0">
            <a:spAutoFit/>
          </a:bodyPr>
          <a:lstStyle/>
          <a:p>
            <a:r>
              <a:rPr lang="en-US" sz="1000" dirty="0"/>
              <a:t>Raw image</a:t>
            </a:r>
          </a:p>
        </p:txBody>
      </p:sp>
      <p:sp>
        <p:nvSpPr>
          <p:cNvPr id="53" name="TextBox 52">
            <a:extLst>
              <a:ext uri="{FF2B5EF4-FFF2-40B4-BE49-F238E27FC236}">
                <a16:creationId xmlns:a16="http://schemas.microsoft.com/office/drawing/2014/main" id="{8917DE53-3026-998C-B573-A7760E40FF76}"/>
              </a:ext>
            </a:extLst>
          </p:cNvPr>
          <p:cNvSpPr txBox="1"/>
          <p:nvPr/>
        </p:nvSpPr>
        <p:spPr>
          <a:xfrm>
            <a:off x="2758417" y="5875407"/>
            <a:ext cx="383438" cy="246221"/>
          </a:xfrm>
          <a:prstGeom prst="rect">
            <a:avLst/>
          </a:prstGeom>
          <a:noFill/>
        </p:spPr>
        <p:txBody>
          <a:bodyPr wrap="none" rtlCol="0">
            <a:spAutoFit/>
          </a:bodyPr>
          <a:lstStyle/>
          <a:p>
            <a:r>
              <a:rPr lang="en-US" sz="1000" dirty="0"/>
              <a:t>IoU</a:t>
            </a:r>
          </a:p>
        </p:txBody>
      </p:sp>
      <p:pic>
        <p:nvPicPr>
          <p:cNvPr id="20484" name="Picture 4">
            <a:extLst>
              <a:ext uri="{FF2B5EF4-FFF2-40B4-BE49-F238E27FC236}">
                <a16:creationId xmlns:a16="http://schemas.microsoft.com/office/drawing/2014/main" id="{1DD62B48-4642-2E4F-C98F-928BCCF36BA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9182"/>
          <a:stretch/>
        </p:blipFill>
        <p:spPr bwMode="auto">
          <a:xfrm>
            <a:off x="206932" y="5182541"/>
            <a:ext cx="3101854" cy="692866"/>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7B74641-E518-2007-5FE5-564410BDE743}"/>
              </a:ext>
            </a:extLst>
          </p:cNvPr>
          <p:cNvSpPr txBox="1"/>
          <p:nvPr/>
        </p:nvSpPr>
        <p:spPr>
          <a:xfrm>
            <a:off x="1757859" y="3883022"/>
            <a:ext cx="1187553" cy="200055"/>
          </a:xfrm>
          <a:prstGeom prst="rect">
            <a:avLst/>
          </a:prstGeom>
          <a:noFill/>
        </p:spPr>
        <p:txBody>
          <a:bodyPr wrap="square">
            <a:spAutoFit/>
          </a:bodyPr>
          <a:lstStyle/>
          <a:p>
            <a:r>
              <a:rPr lang="en-US" sz="700" dirty="0"/>
              <a:t> </a:t>
            </a:r>
            <a:r>
              <a:rPr lang="en-US" sz="700" dirty="0">
                <a:effectLst/>
                <a:latin typeface="Times New Roman" panose="02020603050405020304" pitchFamily="18" charset="0"/>
                <a:ea typeface="SimSun" panose="02010600030101010101" pitchFamily="2" charset="-122"/>
              </a:rPr>
              <a:t>From google images</a:t>
            </a:r>
            <a:endParaRPr lang="en-US" sz="800" dirty="0"/>
          </a:p>
        </p:txBody>
      </p:sp>
    </p:spTree>
    <p:extLst>
      <p:ext uri="{BB962C8B-B14F-4D97-AF65-F5344CB8AC3E}">
        <p14:creationId xmlns:p14="http://schemas.microsoft.com/office/powerpoint/2010/main" val="289706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7" y="817001"/>
            <a:ext cx="3979318" cy="715962"/>
          </a:xfrm>
        </p:spPr>
        <p:txBody>
          <a:bodyPr>
            <a:normAutofit fontScale="90000"/>
          </a:bodyPr>
          <a:lstStyle/>
          <a:p>
            <a:pPr algn="l"/>
            <a:r>
              <a:rPr lang="en-US" sz="2400" dirty="0">
                <a:latin typeface="Times New Roman" panose="02020603050405020304" pitchFamily="18" charset="0"/>
                <a:cs typeface="Times New Roman" panose="02020603050405020304" pitchFamily="18" charset="0"/>
              </a:rPr>
              <a:t>Evaluation metrics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Efficiency</a:t>
            </a:r>
            <a:endParaRPr lang="en-US" sz="24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82833ACA-911F-9B06-5465-98AEE278480B}"/>
              </a:ext>
            </a:extLst>
          </p:cNvPr>
          <p:cNvSpPr txBox="1"/>
          <p:nvPr/>
        </p:nvSpPr>
        <p:spPr>
          <a:xfrm>
            <a:off x="616157" y="1854854"/>
            <a:ext cx="7922535" cy="3139321"/>
          </a:xfrm>
          <a:prstGeom prst="rect">
            <a:avLst/>
          </a:prstGeom>
          <a:noFill/>
        </p:spPr>
        <p:txBody>
          <a:bodyPr wrap="square">
            <a:spAutoFit/>
          </a:bodyPr>
          <a:lstStyle/>
          <a:p>
            <a:pPr marL="285750" indent="-285750" algn="just">
              <a:buFont typeface="Wingdings" pitchFamily="2" charset="2"/>
              <a:buChar char="Ø"/>
            </a:pPr>
            <a:r>
              <a:rPr lang="en-US" sz="1800" dirty="0">
                <a:latin typeface="Times New Roman" panose="02020603050405020304" pitchFamily="18" charset="0"/>
                <a:ea typeface="SimSun" panose="02010600030101010101" pitchFamily="2" charset="-122"/>
              </a:rPr>
              <a:t>For the efficiency part, the </a:t>
            </a:r>
            <a:r>
              <a:rPr lang="en-US" sz="1800" b="1" dirty="0">
                <a:solidFill>
                  <a:srgbClr val="FF0000"/>
                </a:solidFill>
                <a:latin typeface="Times New Roman" panose="02020603050405020304" pitchFamily="18" charset="0"/>
                <a:ea typeface="SimSun" panose="02010600030101010101" pitchFamily="2" charset="-122"/>
              </a:rPr>
              <a:t>training time</a:t>
            </a:r>
            <a:r>
              <a:rPr lang="en-US" sz="1800" dirty="0">
                <a:latin typeface="Times New Roman" panose="02020603050405020304" pitchFamily="18" charset="0"/>
                <a:ea typeface="SimSun" panose="02010600030101010101" pitchFamily="2" charset="-122"/>
              </a:rPr>
              <a:t> of each model is measured to show how much computational resources the model needs in training. </a:t>
            </a:r>
          </a:p>
          <a:p>
            <a:pPr algn="just"/>
            <a:endParaRPr lang="en-US" sz="1800" dirty="0">
              <a:latin typeface="Times New Roman" panose="02020603050405020304" pitchFamily="18" charset="0"/>
              <a:ea typeface="SimSun" panose="02010600030101010101" pitchFamily="2" charset="-122"/>
            </a:endParaRPr>
          </a:p>
          <a:p>
            <a:pPr marL="285750" indent="-285750" algn="just">
              <a:buFont typeface="Wingdings" pitchFamily="2" charset="2"/>
              <a:buChar char="Ø"/>
            </a:pPr>
            <a:r>
              <a:rPr lang="en-US" sz="1800" dirty="0">
                <a:latin typeface="Times New Roman" panose="02020603050405020304" pitchFamily="18" charset="0"/>
                <a:ea typeface="SimSun" panose="02010600030101010101" pitchFamily="2" charset="-122"/>
              </a:rPr>
              <a:t>The </a:t>
            </a:r>
            <a:r>
              <a:rPr lang="en-US" sz="1800" b="1" dirty="0">
                <a:solidFill>
                  <a:srgbClr val="FF0000"/>
                </a:solidFill>
                <a:latin typeface="Times New Roman" panose="02020603050405020304" pitchFamily="18" charset="0"/>
                <a:ea typeface="SimSun" panose="02010600030101010101" pitchFamily="2" charset="-122"/>
              </a:rPr>
              <a:t>Frames Per Second (FPS) </a:t>
            </a:r>
            <a:r>
              <a:rPr lang="en-US" sz="1800" dirty="0">
                <a:latin typeface="Times New Roman" panose="02020603050405020304" pitchFamily="18" charset="0"/>
                <a:ea typeface="SimSun" panose="02010600030101010101" pitchFamily="2" charset="-122"/>
              </a:rPr>
              <a:t>in the testing procedure is used to evaluate the efficiency of the models in predicting. The FPS can be an index for real-time jobs. A higher FPS indicates the model can process more images in a unit of time, which means it will have a better performance in real-time tasks. </a:t>
            </a:r>
          </a:p>
          <a:p>
            <a:pPr algn="just"/>
            <a:endParaRPr lang="en-US" sz="1800" dirty="0">
              <a:latin typeface="Times New Roman" panose="02020603050405020304" pitchFamily="18" charset="0"/>
              <a:ea typeface="SimSun" panose="02010600030101010101" pitchFamily="2" charset="-122"/>
            </a:endParaRPr>
          </a:p>
          <a:p>
            <a:pPr marL="285750" indent="-285750" algn="just">
              <a:buFont typeface="Wingdings" pitchFamily="2" charset="2"/>
              <a:buChar char="Ø"/>
            </a:pPr>
            <a:r>
              <a:rPr lang="en-US" sz="1800" dirty="0">
                <a:latin typeface="Times New Roman" panose="02020603050405020304" pitchFamily="18" charset="0"/>
                <a:ea typeface="SimSun" panose="02010600030101010101" pitchFamily="2" charset="-122"/>
              </a:rPr>
              <a:t>The </a:t>
            </a:r>
            <a:r>
              <a:rPr lang="en-US" sz="1800" b="1" dirty="0">
                <a:solidFill>
                  <a:srgbClr val="FF0000"/>
                </a:solidFill>
                <a:latin typeface="Times New Roman" panose="02020603050405020304" pitchFamily="18" charset="0"/>
                <a:ea typeface="SimSun" panose="02010600030101010101" pitchFamily="2" charset="-122"/>
              </a:rPr>
              <a:t>number of parameters </a:t>
            </a:r>
            <a:r>
              <a:rPr lang="en-US" sz="1800" dirty="0">
                <a:latin typeface="Times New Roman" panose="02020603050405020304" pitchFamily="18" charset="0"/>
                <a:ea typeface="SimSun" panose="02010600030101010101" pitchFamily="2" charset="-122"/>
              </a:rPr>
              <a:t>is also calculated from each model as it is an important factor in a mobile device. A lightweight model can be easier to be deployed in a smart phone.</a:t>
            </a:r>
            <a:endParaRPr lang="en-US" sz="1800" dirty="0">
              <a:effectLst/>
            </a:endParaRPr>
          </a:p>
        </p:txBody>
      </p:sp>
    </p:spTree>
    <p:extLst>
      <p:ext uri="{BB962C8B-B14F-4D97-AF65-F5344CB8AC3E}">
        <p14:creationId xmlns:p14="http://schemas.microsoft.com/office/powerpoint/2010/main" val="1576988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7" y="817001"/>
            <a:ext cx="2663015" cy="715962"/>
          </a:xfrm>
        </p:spPr>
        <p:txBody>
          <a:bodyPr>
            <a:normAutofit/>
          </a:bodyPr>
          <a:lstStyle/>
          <a:p>
            <a:pPr algn="l"/>
            <a:r>
              <a:rPr lang="en-US" sz="2400" dirty="0" err="1">
                <a:latin typeface="Times New Roman" panose="02020603050405020304" pitchFamily="18" charset="0"/>
                <a:cs typeface="Times New Roman" panose="02020603050405020304" pitchFamily="18" charset="0"/>
              </a:rPr>
              <a:t>ECSNet</a:t>
            </a:r>
            <a:r>
              <a:rPr lang="en-US" sz="2400" dirty="0">
                <a:latin typeface="Times New Roman" panose="02020603050405020304" pitchFamily="18" charset="0"/>
                <a:cs typeface="Times New Roman" panose="02020603050405020304" pitchFamily="18" charset="0"/>
              </a:rPr>
              <a:t> structure</a:t>
            </a:r>
          </a:p>
        </p:txBody>
      </p:sp>
      <p:pic>
        <p:nvPicPr>
          <p:cNvPr id="7" name="Graphic 1">
            <a:extLst>
              <a:ext uri="{FF2B5EF4-FFF2-40B4-BE49-F238E27FC236}">
                <a16:creationId xmlns:a16="http://schemas.microsoft.com/office/drawing/2014/main" id="{714213F1-8043-1543-0A29-0167DF8BD4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603" y="1532963"/>
            <a:ext cx="7580997" cy="4131181"/>
          </a:xfrm>
          <a:prstGeom prst="rect">
            <a:avLst/>
          </a:prstGeom>
        </p:spPr>
      </p:pic>
    </p:spTree>
    <p:extLst>
      <p:ext uri="{BB962C8B-B14F-4D97-AF65-F5344CB8AC3E}">
        <p14:creationId xmlns:p14="http://schemas.microsoft.com/office/powerpoint/2010/main" val="2421334369"/>
      </p:ext>
    </p:extLst>
  </p:cSld>
  <p:clrMapOvr>
    <a:masterClrMapping/>
  </p:clrMapOvr>
</p:sld>
</file>

<file path=ppt/theme/theme1.xml><?xml version="1.0" encoding="utf-8"?>
<a:theme xmlns:a="http://schemas.openxmlformats.org/drawingml/2006/main" name="1_blank">
  <a:themeElements>
    <a:clrScheme name="Boise State Theme">
      <a:dk1>
        <a:srgbClr val="191917"/>
      </a:dk1>
      <a:lt1>
        <a:srgbClr val="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oiseState_Presentation_Standard">
  <a:themeElements>
    <a:clrScheme name="Boise State Theme">
      <a:dk1>
        <a:srgbClr val="191917"/>
      </a:dk1>
      <a:lt1>
        <a:srgbClr val="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60791</TotalTime>
  <Words>1861</Words>
  <Application>Microsoft Macintosh PowerPoint</Application>
  <PresentationFormat>On-screen Show (4:3)</PresentationFormat>
  <Paragraphs>158</Paragraphs>
  <Slides>22</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Cambria Math</vt:lpstr>
      <vt:lpstr>Calibri</vt:lpstr>
      <vt:lpstr>Garamond</vt:lpstr>
      <vt:lpstr>Wingdings</vt:lpstr>
      <vt:lpstr>Montserrat Medium</vt:lpstr>
      <vt:lpstr>Arial</vt:lpstr>
      <vt:lpstr>Noto Sans Symbols</vt:lpstr>
      <vt:lpstr>Times New Roman</vt:lpstr>
      <vt:lpstr>1_blank</vt:lpstr>
      <vt:lpstr>BoiseState_Presentation_Standard</vt:lpstr>
      <vt:lpstr>An Accelerated Real-time Image Segmentation CNN Architecture for Pavement Crack</vt:lpstr>
      <vt:lpstr>PowerPoint Presentation</vt:lpstr>
      <vt:lpstr>PowerPoint Presentation</vt:lpstr>
      <vt:lpstr>Background</vt:lpstr>
      <vt:lpstr>Motivation</vt:lpstr>
      <vt:lpstr>Data</vt:lpstr>
      <vt:lpstr>Evaluation metrics in Accuracy</vt:lpstr>
      <vt:lpstr>Evaluation metrics in Efficiency</vt:lpstr>
      <vt:lpstr>ECSNet structure</vt:lpstr>
      <vt:lpstr>The improvements of ECSNet</vt:lpstr>
      <vt:lpstr>Validation process</vt:lpstr>
      <vt:lpstr>Accuracy evaluation</vt:lpstr>
      <vt:lpstr>PowerPoint Presentation</vt:lpstr>
      <vt:lpstr>PowerPoint Presentation</vt:lpstr>
      <vt:lpstr>PowerPoint Presentation</vt:lpstr>
      <vt:lpstr>PowerPoint Presentation</vt:lpstr>
      <vt:lpstr>PowerPoint Presentation</vt:lpstr>
      <vt:lpstr>Relationship between the accuracy and efficiency</vt:lpstr>
      <vt:lpstr>Relationship between the accuracy and efficiency</vt:lpstr>
      <vt:lpstr>Relationship between the accuracy and efficiency</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APC-GAN and AttuNet framework for automated pavement crack pixel-level segmentation:  A new solution to small training datasets </dc:title>
  <dc:creator>Teri Williams</dc:creator>
  <cp:lastModifiedBy>tj zhang</cp:lastModifiedBy>
  <cp:revision>260</cp:revision>
  <dcterms:created xsi:type="dcterms:W3CDTF">2015-02-18T20:10:19Z</dcterms:created>
  <dcterms:modified xsi:type="dcterms:W3CDTF">2024-03-29T17:02:58Z</dcterms:modified>
</cp:coreProperties>
</file>